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7.jpg" ContentType="image/jpeg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1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61" r:id="rId2"/>
    <p:sldId id="342" r:id="rId3"/>
    <p:sldId id="400" r:id="rId4"/>
    <p:sldId id="657" r:id="rId5"/>
    <p:sldId id="264" r:id="rId6"/>
    <p:sldId id="635" r:id="rId7"/>
    <p:sldId id="397" r:id="rId8"/>
    <p:sldId id="634" r:id="rId9"/>
    <p:sldId id="580" r:id="rId10"/>
    <p:sldId id="659" r:id="rId11"/>
    <p:sldId id="457" r:id="rId12"/>
    <p:sldId id="577" r:id="rId13"/>
    <p:sldId id="398" r:id="rId14"/>
    <p:sldId id="266" r:id="rId15"/>
    <p:sldId id="267" r:id="rId16"/>
    <p:sldId id="268" r:id="rId17"/>
    <p:sldId id="660" r:id="rId18"/>
    <p:sldId id="382" r:id="rId19"/>
    <p:sldId id="643" r:id="rId20"/>
    <p:sldId id="641" r:id="rId21"/>
    <p:sldId id="640" r:id="rId22"/>
    <p:sldId id="339" r:id="rId23"/>
    <p:sldId id="644" r:id="rId24"/>
    <p:sldId id="642" r:id="rId25"/>
    <p:sldId id="661" r:id="rId26"/>
    <p:sldId id="662" r:id="rId27"/>
    <p:sldId id="663" r:id="rId28"/>
    <p:sldId id="664" r:id="rId29"/>
    <p:sldId id="665" r:id="rId30"/>
    <p:sldId id="666" r:id="rId31"/>
    <p:sldId id="668" r:id="rId32"/>
    <p:sldId id="669" r:id="rId33"/>
    <p:sldId id="670" r:id="rId34"/>
    <p:sldId id="671" r:id="rId35"/>
    <p:sldId id="672" r:id="rId36"/>
    <p:sldId id="265" r:id="rId37"/>
    <p:sldId id="673" r:id="rId38"/>
    <p:sldId id="646" r:id="rId39"/>
    <p:sldId id="380" r:id="rId40"/>
    <p:sldId id="262" r:id="rId41"/>
    <p:sldId id="636" r:id="rId42"/>
    <p:sldId id="394" r:id="rId43"/>
    <p:sldId id="392" r:id="rId44"/>
    <p:sldId id="639" r:id="rId45"/>
    <p:sldId id="391" r:id="rId46"/>
    <p:sldId id="377" r:id="rId47"/>
    <p:sldId id="256" r:id="rId48"/>
    <p:sldId id="637" r:id="rId49"/>
    <p:sldId id="674" r:id="rId50"/>
    <p:sldId id="675" r:id="rId51"/>
    <p:sldId id="676" r:id="rId52"/>
    <p:sldId id="677" r:id="rId53"/>
    <p:sldId id="269" r:id="rId54"/>
    <p:sldId id="638" r:id="rId55"/>
    <p:sldId id="274" r:id="rId56"/>
    <p:sldId id="275" r:id="rId57"/>
    <p:sldId id="276" r:id="rId58"/>
    <p:sldId id="277" r:id="rId59"/>
    <p:sldId id="278" r:id="rId60"/>
    <p:sldId id="279" r:id="rId61"/>
    <p:sldId id="378" r:id="rId62"/>
    <p:sldId id="280" r:id="rId63"/>
    <p:sldId id="678" r:id="rId64"/>
    <p:sldId id="679" r:id="rId65"/>
    <p:sldId id="680" r:id="rId66"/>
    <p:sldId id="681" r:id="rId67"/>
    <p:sldId id="682" r:id="rId68"/>
    <p:sldId id="683" r:id="rId69"/>
    <p:sldId id="257" r:id="rId70"/>
    <p:sldId id="684" r:id="rId71"/>
    <p:sldId id="685" r:id="rId72"/>
    <p:sldId id="686" r:id="rId73"/>
    <p:sldId id="687" r:id="rId74"/>
    <p:sldId id="258" r:id="rId75"/>
    <p:sldId id="688" r:id="rId76"/>
    <p:sldId id="689" r:id="rId77"/>
    <p:sldId id="690" r:id="rId78"/>
    <p:sldId id="691" r:id="rId79"/>
    <p:sldId id="260" r:id="rId8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2857"/>
  </p:normalViewPr>
  <p:slideViewPr>
    <p:cSldViewPr snapToGrid="0">
      <p:cViewPr varScale="1">
        <p:scale>
          <a:sx n="60" d="100"/>
          <a:sy n="60" d="100"/>
        </p:scale>
        <p:origin x="19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D4EFB-A372-4DC1-87FD-F81FE294897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936D137-8084-4B28-A463-4EF9F1E4CC17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800" dirty="0"/>
            <a:t>ANAPATH</a:t>
          </a:r>
        </a:p>
        <a:p>
          <a:r>
            <a:rPr lang="fr-FR" sz="1800" dirty="0"/>
            <a:t>Résultat</a:t>
          </a:r>
        </a:p>
      </dgm:t>
    </dgm:pt>
    <dgm:pt modelId="{156CF736-1A87-49C9-A6F9-03A14E7E9D0B}" type="parTrans" cxnId="{0895A3CE-AA8E-4432-9D93-555E44BA95A4}">
      <dgm:prSet/>
      <dgm:spPr/>
      <dgm:t>
        <a:bodyPr/>
        <a:lstStyle/>
        <a:p>
          <a:endParaRPr lang="fr-FR" sz="2000"/>
        </a:p>
      </dgm:t>
    </dgm:pt>
    <dgm:pt modelId="{E4FC5C43-0BD3-4A1D-ADE3-7C773958BD75}" type="sibTrans" cxnId="{0895A3CE-AA8E-4432-9D93-555E44BA95A4}">
      <dgm:prSet custT="1"/>
      <dgm:spPr/>
      <dgm:t>
        <a:bodyPr/>
        <a:lstStyle/>
        <a:p>
          <a:endParaRPr lang="fr-FR" sz="1400"/>
        </a:p>
      </dgm:t>
    </dgm:pt>
    <dgm:pt modelId="{5117FD45-D4BF-47B0-BBAD-8189612AEF9D}">
      <dgm:prSet custT="1"/>
      <dgm:spPr>
        <a:solidFill>
          <a:schemeClr val="accent3"/>
        </a:solidFill>
      </dgm:spPr>
      <dgm:t>
        <a:bodyPr/>
        <a:lstStyle/>
        <a:p>
          <a:r>
            <a:rPr lang="fr-FR" sz="1800" dirty="0"/>
            <a:t>CLINICIEN</a:t>
          </a:r>
        </a:p>
        <a:p>
          <a:r>
            <a:rPr lang="fr-FR" sz="1800" dirty="0"/>
            <a:t>Demande</a:t>
          </a:r>
        </a:p>
      </dgm:t>
    </dgm:pt>
    <dgm:pt modelId="{13E365F1-2A3D-4F20-BAB3-26DB308D6EBC}" type="parTrans" cxnId="{3497674A-7A4A-460A-9C72-F282C3027EF8}">
      <dgm:prSet/>
      <dgm:spPr/>
      <dgm:t>
        <a:bodyPr/>
        <a:lstStyle/>
        <a:p>
          <a:endParaRPr lang="fr-FR" sz="2000"/>
        </a:p>
      </dgm:t>
    </dgm:pt>
    <dgm:pt modelId="{943753AE-21C1-4643-B4D5-77B3B062A664}" type="sibTrans" cxnId="{3497674A-7A4A-460A-9C72-F282C3027EF8}">
      <dgm:prSet custT="1"/>
      <dgm:spPr/>
      <dgm:t>
        <a:bodyPr/>
        <a:lstStyle/>
        <a:p>
          <a:endParaRPr lang="fr-FR" sz="1400"/>
        </a:p>
      </dgm:t>
    </dgm:pt>
    <dgm:pt modelId="{6A3B279F-F67F-4F38-BDD2-1BE0F8658960}">
      <dgm:prSet custT="1"/>
      <dgm:spPr>
        <a:solidFill>
          <a:schemeClr val="accent2"/>
        </a:solidFill>
      </dgm:spPr>
      <dgm:t>
        <a:bodyPr/>
        <a:lstStyle/>
        <a:p>
          <a:r>
            <a:rPr lang="fr-FR" sz="1800" dirty="0"/>
            <a:t>ANAPATH</a:t>
          </a:r>
        </a:p>
        <a:p>
          <a:r>
            <a:rPr lang="fr-FR" sz="1800" dirty="0"/>
            <a:t>Sélection du prélèvement</a:t>
          </a:r>
        </a:p>
      </dgm:t>
    </dgm:pt>
    <dgm:pt modelId="{AB14879F-80FB-4184-B6ED-310E9CC56699}" type="parTrans" cxnId="{21CB9562-B7DA-4373-9B91-1B145C2483C9}">
      <dgm:prSet/>
      <dgm:spPr/>
      <dgm:t>
        <a:bodyPr/>
        <a:lstStyle/>
        <a:p>
          <a:endParaRPr lang="fr-FR" sz="2000"/>
        </a:p>
      </dgm:t>
    </dgm:pt>
    <dgm:pt modelId="{E2E17FFC-9A73-40E9-9B09-3B292C2A7F75}" type="sibTrans" cxnId="{21CB9562-B7DA-4373-9B91-1B145C2483C9}">
      <dgm:prSet custT="1"/>
      <dgm:spPr/>
      <dgm:t>
        <a:bodyPr/>
        <a:lstStyle/>
        <a:p>
          <a:endParaRPr lang="fr-FR" sz="1400"/>
        </a:p>
      </dgm:t>
    </dgm:pt>
    <dgm:pt modelId="{4FBDC8DE-FAB6-4536-83D0-093230C69612}">
      <dgm:prSet custT="1"/>
      <dgm:spPr>
        <a:solidFill>
          <a:schemeClr val="accent2"/>
        </a:solidFill>
      </dgm:spPr>
      <dgm:t>
        <a:bodyPr/>
        <a:lstStyle/>
        <a:p>
          <a:r>
            <a:rPr lang="fr-FR" sz="1800" dirty="0"/>
            <a:t>ANAPATH</a:t>
          </a:r>
        </a:p>
        <a:p>
          <a:r>
            <a:rPr lang="fr-FR" sz="1800" dirty="0"/>
            <a:t>Envoi</a:t>
          </a:r>
        </a:p>
      </dgm:t>
    </dgm:pt>
    <dgm:pt modelId="{7B0CA797-4870-488B-8626-0286690F08E8}" type="parTrans" cxnId="{FD358200-E23A-450D-B070-81B455246EAD}">
      <dgm:prSet/>
      <dgm:spPr/>
      <dgm:t>
        <a:bodyPr/>
        <a:lstStyle/>
        <a:p>
          <a:endParaRPr lang="fr-FR" sz="2000"/>
        </a:p>
      </dgm:t>
    </dgm:pt>
    <dgm:pt modelId="{A2B10DA6-BD3A-4386-9C6A-4F7E8123A777}" type="sibTrans" cxnId="{FD358200-E23A-450D-B070-81B455246EAD}">
      <dgm:prSet custT="1"/>
      <dgm:spPr/>
      <dgm:t>
        <a:bodyPr/>
        <a:lstStyle/>
        <a:p>
          <a:endParaRPr lang="fr-FR" sz="1400"/>
        </a:p>
      </dgm:t>
    </dgm:pt>
    <dgm:pt modelId="{02237AE1-1CCE-4EF4-8CCE-06E23625565E}">
      <dgm:prSet custT="1"/>
      <dgm:spPr>
        <a:solidFill>
          <a:schemeClr val="tx1"/>
        </a:solidFill>
      </dgm:spPr>
      <dgm:t>
        <a:bodyPr/>
        <a:lstStyle/>
        <a:p>
          <a:r>
            <a:rPr lang="fr-FR" sz="1800" dirty="0"/>
            <a:t>PLATEFORME</a:t>
          </a:r>
        </a:p>
        <a:p>
          <a:r>
            <a:rPr lang="fr-FR" sz="1800" dirty="0"/>
            <a:t>Analyse et réponse</a:t>
          </a:r>
        </a:p>
      </dgm:t>
    </dgm:pt>
    <dgm:pt modelId="{805A594A-60C2-45FE-BB81-E26828260C58}" type="parTrans" cxnId="{CA6C2B47-1DB5-448C-8295-BE13E9617AFD}">
      <dgm:prSet/>
      <dgm:spPr/>
      <dgm:t>
        <a:bodyPr/>
        <a:lstStyle/>
        <a:p>
          <a:endParaRPr lang="fr-FR" sz="2000"/>
        </a:p>
      </dgm:t>
    </dgm:pt>
    <dgm:pt modelId="{6A6644A3-F36E-4A74-BE1B-9D8D1316A55B}" type="sibTrans" cxnId="{CA6C2B47-1DB5-448C-8295-BE13E9617AFD}">
      <dgm:prSet custT="1"/>
      <dgm:spPr/>
      <dgm:t>
        <a:bodyPr/>
        <a:lstStyle/>
        <a:p>
          <a:endParaRPr lang="fr-FR" sz="1400"/>
        </a:p>
      </dgm:t>
    </dgm:pt>
    <dgm:pt modelId="{9647B991-7F40-43A1-A568-388112D58E47}" type="pres">
      <dgm:prSet presAssocID="{435D4EFB-A372-4DC1-87FD-F81FE294897F}" presName="cycle" presStyleCnt="0">
        <dgm:presLayoutVars>
          <dgm:dir/>
          <dgm:resizeHandles val="exact"/>
        </dgm:presLayoutVars>
      </dgm:prSet>
      <dgm:spPr/>
    </dgm:pt>
    <dgm:pt modelId="{58566CB8-01FB-4DE5-8197-05FB8F228EBD}" type="pres">
      <dgm:prSet presAssocID="{9936D137-8084-4B28-A463-4EF9F1E4CC17}" presName="node" presStyleLbl="node1" presStyleIdx="0" presStyleCnt="5" custScaleX="115958" custScaleY="106797">
        <dgm:presLayoutVars>
          <dgm:bulletEnabled val="1"/>
        </dgm:presLayoutVars>
      </dgm:prSet>
      <dgm:spPr/>
    </dgm:pt>
    <dgm:pt modelId="{A3954A00-9221-409E-97ED-C45F5901DF74}" type="pres">
      <dgm:prSet presAssocID="{E4FC5C43-0BD3-4A1D-ADE3-7C773958BD75}" presName="sibTrans" presStyleLbl="sibTrans2D1" presStyleIdx="0" presStyleCnt="5"/>
      <dgm:spPr/>
    </dgm:pt>
    <dgm:pt modelId="{13B4B0DD-78BC-47BF-8429-8D70568EAC26}" type="pres">
      <dgm:prSet presAssocID="{E4FC5C43-0BD3-4A1D-ADE3-7C773958BD75}" presName="connectorText" presStyleLbl="sibTrans2D1" presStyleIdx="0" presStyleCnt="5"/>
      <dgm:spPr/>
    </dgm:pt>
    <dgm:pt modelId="{8784A6C2-2B50-40C8-BB4E-1AAB4B4883C5}" type="pres">
      <dgm:prSet presAssocID="{5117FD45-D4BF-47B0-BBAD-8189612AEF9D}" presName="node" presStyleLbl="node1" presStyleIdx="1" presStyleCnt="5" custScaleX="115958" custScaleY="106797">
        <dgm:presLayoutVars>
          <dgm:bulletEnabled val="1"/>
        </dgm:presLayoutVars>
      </dgm:prSet>
      <dgm:spPr/>
    </dgm:pt>
    <dgm:pt modelId="{71AE78EB-180F-4977-B800-71EE0846A2CB}" type="pres">
      <dgm:prSet presAssocID="{943753AE-21C1-4643-B4D5-77B3B062A664}" presName="sibTrans" presStyleLbl="sibTrans2D1" presStyleIdx="1" presStyleCnt="5"/>
      <dgm:spPr/>
    </dgm:pt>
    <dgm:pt modelId="{C1D861BB-E58E-453F-A96B-90A1D252CEBD}" type="pres">
      <dgm:prSet presAssocID="{943753AE-21C1-4643-B4D5-77B3B062A664}" presName="connectorText" presStyleLbl="sibTrans2D1" presStyleIdx="1" presStyleCnt="5"/>
      <dgm:spPr/>
    </dgm:pt>
    <dgm:pt modelId="{5E40AC12-28B9-4F3A-B868-1C49AA04BD81}" type="pres">
      <dgm:prSet presAssocID="{6A3B279F-F67F-4F38-BDD2-1BE0F8658960}" presName="node" presStyleLbl="node1" presStyleIdx="2" presStyleCnt="5" custScaleX="115958" custScaleY="106797">
        <dgm:presLayoutVars>
          <dgm:bulletEnabled val="1"/>
        </dgm:presLayoutVars>
      </dgm:prSet>
      <dgm:spPr/>
    </dgm:pt>
    <dgm:pt modelId="{F70937F0-8975-4F5C-987F-511025B0C9DA}" type="pres">
      <dgm:prSet presAssocID="{E2E17FFC-9A73-40E9-9B09-3B292C2A7F75}" presName="sibTrans" presStyleLbl="sibTrans2D1" presStyleIdx="2" presStyleCnt="5"/>
      <dgm:spPr/>
    </dgm:pt>
    <dgm:pt modelId="{6B6BE624-EFA6-4D67-8155-89B17F957888}" type="pres">
      <dgm:prSet presAssocID="{E2E17FFC-9A73-40E9-9B09-3B292C2A7F75}" presName="connectorText" presStyleLbl="sibTrans2D1" presStyleIdx="2" presStyleCnt="5"/>
      <dgm:spPr/>
    </dgm:pt>
    <dgm:pt modelId="{329FE748-660E-4E58-B4AA-3033C84B8F3F}" type="pres">
      <dgm:prSet presAssocID="{4FBDC8DE-FAB6-4536-83D0-093230C69612}" presName="node" presStyleLbl="node1" presStyleIdx="3" presStyleCnt="5" custScaleX="115958" custScaleY="106797">
        <dgm:presLayoutVars>
          <dgm:bulletEnabled val="1"/>
        </dgm:presLayoutVars>
      </dgm:prSet>
      <dgm:spPr/>
    </dgm:pt>
    <dgm:pt modelId="{BFEDDE53-D85F-456B-8EF5-7D8C472942FF}" type="pres">
      <dgm:prSet presAssocID="{A2B10DA6-BD3A-4386-9C6A-4F7E8123A777}" presName="sibTrans" presStyleLbl="sibTrans2D1" presStyleIdx="3" presStyleCnt="5"/>
      <dgm:spPr/>
    </dgm:pt>
    <dgm:pt modelId="{C33D49CA-5214-43B4-B12E-752AFFE221E7}" type="pres">
      <dgm:prSet presAssocID="{A2B10DA6-BD3A-4386-9C6A-4F7E8123A777}" presName="connectorText" presStyleLbl="sibTrans2D1" presStyleIdx="3" presStyleCnt="5"/>
      <dgm:spPr/>
    </dgm:pt>
    <dgm:pt modelId="{4FD52687-6430-4C07-8B46-401099DF2AD7}" type="pres">
      <dgm:prSet presAssocID="{02237AE1-1CCE-4EF4-8CCE-06E23625565E}" presName="node" presStyleLbl="node1" presStyleIdx="4" presStyleCnt="5" custScaleX="115958" custScaleY="106797">
        <dgm:presLayoutVars>
          <dgm:bulletEnabled val="1"/>
        </dgm:presLayoutVars>
      </dgm:prSet>
      <dgm:spPr/>
    </dgm:pt>
    <dgm:pt modelId="{C290E22C-FB58-463D-9ABF-D064E3DB7F0E}" type="pres">
      <dgm:prSet presAssocID="{6A6644A3-F36E-4A74-BE1B-9D8D1316A55B}" presName="sibTrans" presStyleLbl="sibTrans2D1" presStyleIdx="4" presStyleCnt="5"/>
      <dgm:spPr/>
    </dgm:pt>
    <dgm:pt modelId="{416BC151-0C73-4955-B601-F1EC57820321}" type="pres">
      <dgm:prSet presAssocID="{6A6644A3-F36E-4A74-BE1B-9D8D1316A55B}" presName="connectorText" presStyleLbl="sibTrans2D1" presStyleIdx="4" presStyleCnt="5"/>
      <dgm:spPr/>
    </dgm:pt>
  </dgm:ptLst>
  <dgm:cxnLst>
    <dgm:cxn modelId="{FD358200-E23A-450D-B070-81B455246EAD}" srcId="{435D4EFB-A372-4DC1-87FD-F81FE294897F}" destId="{4FBDC8DE-FAB6-4536-83D0-093230C69612}" srcOrd="3" destOrd="0" parTransId="{7B0CA797-4870-488B-8626-0286690F08E8}" sibTransId="{A2B10DA6-BD3A-4386-9C6A-4F7E8123A777}"/>
    <dgm:cxn modelId="{E6477F1A-7578-4F38-8ED9-0472574232DA}" type="presOf" srcId="{A2B10DA6-BD3A-4386-9C6A-4F7E8123A777}" destId="{C33D49CA-5214-43B4-B12E-752AFFE221E7}" srcOrd="1" destOrd="0" presId="urn:microsoft.com/office/officeart/2005/8/layout/cycle2"/>
    <dgm:cxn modelId="{287E071E-8C11-40F4-8251-6C75D9499699}" type="presOf" srcId="{6A6644A3-F36E-4A74-BE1B-9D8D1316A55B}" destId="{416BC151-0C73-4955-B601-F1EC57820321}" srcOrd="1" destOrd="0" presId="urn:microsoft.com/office/officeart/2005/8/layout/cycle2"/>
    <dgm:cxn modelId="{0BFA7F38-EACB-4874-9383-8ABFA1EBDA4A}" type="presOf" srcId="{A2B10DA6-BD3A-4386-9C6A-4F7E8123A777}" destId="{BFEDDE53-D85F-456B-8EF5-7D8C472942FF}" srcOrd="0" destOrd="0" presId="urn:microsoft.com/office/officeart/2005/8/layout/cycle2"/>
    <dgm:cxn modelId="{9AFF043F-896D-4FAF-84C7-0623DE0C9E01}" type="presOf" srcId="{E4FC5C43-0BD3-4A1D-ADE3-7C773958BD75}" destId="{13B4B0DD-78BC-47BF-8429-8D70568EAC26}" srcOrd="1" destOrd="0" presId="urn:microsoft.com/office/officeart/2005/8/layout/cycle2"/>
    <dgm:cxn modelId="{6BA2B745-B831-4077-AD29-FE32A9EFA649}" type="presOf" srcId="{435D4EFB-A372-4DC1-87FD-F81FE294897F}" destId="{9647B991-7F40-43A1-A568-388112D58E47}" srcOrd="0" destOrd="0" presId="urn:microsoft.com/office/officeart/2005/8/layout/cycle2"/>
    <dgm:cxn modelId="{CA6C2B47-1DB5-448C-8295-BE13E9617AFD}" srcId="{435D4EFB-A372-4DC1-87FD-F81FE294897F}" destId="{02237AE1-1CCE-4EF4-8CCE-06E23625565E}" srcOrd="4" destOrd="0" parTransId="{805A594A-60C2-45FE-BB81-E26828260C58}" sibTransId="{6A6644A3-F36E-4A74-BE1B-9D8D1316A55B}"/>
    <dgm:cxn modelId="{3497674A-7A4A-460A-9C72-F282C3027EF8}" srcId="{435D4EFB-A372-4DC1-87FD-F81FE294897F}" destId="{5117FD45-D4BF-47B0-BBAD-8189612AEF9D}" srcOrd="1" destOrd="0" parTransId="{13E365F1-2A3D-4F20-BAB3-26DB308D6EBC}" sibTransId="{943753AE-21C1-4643-B4D5-77B3B062A664}"/>
    <dgm:cxn modelId="{D878425C-3D71-4615-AC7F-4E92249263ED}" type="presOf" srcId="{9936D137-8084-4B28-A463-4EF9F1E4CC17}" destId="{58566CB8-01FB-4DE5-8197-05FB8F228EBD}" srcOrd="0" destOrd="0" presId="urn:microsoft.com/office/officeart/2005/8/layout/cycle2"/>
    <dgm:cxn modelId="{21CB9562-B7DA-4373-9B91-1B145C2483C9}" srcId="{435D4EFB-A372-4DC1-87FD-F81FE294897F}" destId="{6A3B279F-F67F-4F38-BDD2-1BE0F8658960}" srcOrd="2" destOrd="0" parTransId="{AB14879F-80FB-4184-B6ED-310E9CC56699}" sibTransId="{E2E17FFC-9A73-40E9-9B09-3B292C2A7F75}"/>
    <dgm:cxn modelId="{B91DD862-EC60-4C5D-9A10-226512016872}" type="presOf" srcId="{5117FD45-D4BF-47B0-BBAD-8189612AEF9D}" destId="{8784A6C2-2B50-40C8-BB4E-1AAB4B4883C5}" srcOrd="0" destOrd="0" presId="urn:microsoft.com/office/officeart/2005/8/layout/cycle2"/>
    <dgm:cxn modelId="{DF777384-7C50-404D-8A45-12A15DCD589E}" type="presOf" srcId="{943753AE-21C1-4643-B4D5-77B3B062A664}" destId="{71AE78EB-180F-4977-B800-71EE0846A2CB}" srcOrd="0" destOrd="0" presId="urn:microsoft.com/office/officeart/2005/8/layout/cycle2"/>
    <dgm:cxn modelId="{536DBCA6-ACA6-4BF9-B4D6-1EFB0D42280F}" type="presOf" srcId="{6A3B279F-F67F-4F38-BDD2-1BE0F8658960}" destId="{5E40AC12-28B9-4F3A-B868-1C49AA04BD81}" srcOrd="0" destOrd="0" presId="urn:microsoft.com/office/officeart/2005/8/layout/cycle2"/>
    <dgm:cxn modelId="{EC3966BC-CBFC-494F-A7D5-8A66E9DE4171}" type="presOf" srcId="{E4FC5C43-0BD3-4A1D-ADE3-7C773958BD75}" destId="{A3954A00-9221-409E-97ED-C45F5901DF74}" srcOrd="0" destOrd="0" presId="urn:microsoft.com/office/officeart/2005/8/layout/cycle2"/>
    <dgm:cxn modelId="{6AC0ECBD-F26E-4B2F-A3F8-09D4D388F696}" type="presOf" srcId="{02237AE1-1CCE-4EF4-8CCE-06E23625565E}" destId="{4FD52687-6430-4C07-8B46-401099DF2AD7}" srcOrd="0" destOrd="0" presId="urn:microsoft.com/office/officeart/2005/8/layout/cycle2"/>
    <dgm:cxn modelId="{0895A3CE-AA8E-4432-9D93-555E44BA95A4}" srcId="{435D4EFB-A372-4DC1-87FD-F81FE294897F}" destId="{9936D137-8084-4B28-A463-4EF9F1E4CC17}" srcOrd="0" destOrd="0" parTransId="{156CF736-1A87-49C9-A6F9-03A14E7E9D0B}" sibTransId="{E4FC5C43-0BD3-4A1D-ADE3-7C773958BD75}"/>
    <dgm:cxn modelId="{4157C2E3-575D-4FD0-91E0-8CD079732B16}" type="presOf" srcId="{4FBDC8DE-FAB6-4536-83D0-093230C69612}" destId="{329FE748-660E-4E58-B4AA-3033C84B8F3F}" srcOrd="0" destOrd="0" presId="urn:microsoft.com/office/officeart/2005/8/layout/cycle2"/>
    <dgm:cxn modelId="{9AF020E6-5248-48AB-96C9-364E3AAB02F2}" type="presOf" srcId="{6A6644A3-F36E-4A74-BE1B-9D8D1316A55B}" destId="{C290E22C-FB58-463D-9ABF-D064E3DB7F0E}" srcOrd="0" destOrd="0" presId="urn:microsoft.com/office/officeart/2005/8/layout/cycle2"/>
    <dgm:cxn modelId="{AD563BF0-5636-42B4-A179-BB0E5F3BA3BE}" type="presOf" srcId="{E2E17FFC-9A73-40E9-9B09-3B292C2A7F75}" destId="{6B6BE624-EFA6-4D67-8155-89B17F957888}" srcOrd="1" destOrd="0" presId="urn:microsoft.com/office/officeart/2005/8/layout/cycle2"/>
    <dgm:cxn modelId="{5CFEACF5-A4DA-497D-BB28-8FFC0BC2494A}" type="presOf" srcId="{943753AE-21C1-4643-B4D5-77B3B062A664}" destId="{C1D861BB-E58E-453F-A96B-90A1D252CEBD}" srcOrd="1" destOrd="0" presId="urn:microsoft.com/office/officeart/2005/8/layout/cycle2"/>
    <dgm:cxn modelId="{5D7363FE-DE4B-4222-86EE-E1AC8C5A7819}" type="presOf" srcId="{E2E17FFC-9A73-40E9-9B09-3B292C2A7F75}" destId="{F70937F0-8975-4F5C-987F-511025B0C9DA}" srcOrd="0" destOrd="0" presId="urn:microsoft.com/office/officeart/2005/8/layout/cycle2"/>
    <dgm:cxn modelId="{37A53895-7CDA-4745-B8E1-C52C9CE0C07E}" type="presParOf" srcId="{9647B991-7F40-43A1-A568-388112D58E47}" destId="{58566CB8-01FB-4DE5-8197-05FB8F228EBD}" srcOrd="0" destOrd="0" presId="urn:microsoft.com/office/officeart/2005/8/layout/cycle2"/>
    <dgm:cxn modelId="{0985FDB4-E720-48CA-BB06-47781AD3AC01}" type="presParOf" srcId="{9647B991-7F40-43A1-A568-388112D58E47}" destId="{A3954A00-9221-409E-97ED-C45F5901DF74}" srcOrd="1" destOrd="0" presId="urn:microsoft.com/office/officeart/2005/8/layout/cycle2"/>
    <dgm:cxn modelId="{E484D3AA-6441-4061-B3A1-129CA05E3CE5}" type="presParOf" srcId="{A3954A00-9221-409E-97ED-C45F5901DF74}" destId="{13B4B0DD-78BC-47BF-8429-8D70568EAC26}" srcOrd="0" destOrd="0" presId="urn:microsoft.com/office/officeart/2005/8/layout/cycle2"/>
    <dgm:cxn modelId="{07B26F5D-A520-447E-9F2F-E3238C55315C}" type="presParOf" srcId="{9647B991-7F40-43A1-A568-388112D58E47}" destId="{8784A6C2-2B50-40C8-BB4E-1AAB4B4883C5}" srcOrd="2" destOrd="0" presId="urn:microsoft.com/office/officeart/2005/8/layout/cycle2"/>
    <dgm:cxn modelId="{8928D65A-5EA4-469E-A0C9-0FC1A50194CC}" type="presParOf" srcId="{9647B991-7F40-43A1-A568-388112D58E47}" destId="{71AE78EB-180F-4977-B800-71EE0846A2CB}" srcOrd="3" destOrd="0" presId="urn:microsoft.com/office/officeart/2005/8/layout/cycle2"/>
    <dgm:cxn modelId="{3340FC5F-F0F9-4E92-840D-3948FB406D7D}" type="presParOf" srcId="{71AE78EB-180F-4977-B800-71EE0846A2CB}" destId="{C1D861BB-E58E-453F-A96B-90A1D252CEBD}" srcOrd="0" destOrd="0" presId="urn:microsoft.com/office/officeart/2005/8/layout/cycle2"/>
    <dgm:cxn modelId="{9AD2C108-8788-4F99-AC18-753416F901CD}" type="presParOf" srcId="{9647B991-7F40-43A1-A568-388112D58E47}" destId="{5E40AC12-28B9-4F3A-B868-1C49AA04BD81}" srcOrd="4" destOrd="0" presId="urn:microsoft.com/office/officeart/2005/8/layout/cycle2"/>
    <dgm:cxn modelId="{6BDB4CBD-BB2F-4C37-A0AA-2EA1FFC3F4CF}" type="presParOf" srcId="{9647B991-7F40-43A1-A568-388112D58E47}" destId="{F70937F0-8975-4F5C-987F-511025B0C9DA}" srcOrd="5" destOrd="0" presId="urn:microsoft.com/office/officeart/2005/8/layout/cycle2"/>
    <dgm:cxn modelId="{BB6AFF6C-8022-4DE3-9A75-7314516FE3F8}" type="presParOf" srcId="{F70937F0-8975-4F5C-987F-511025B0C9DA}" destId="{6B6BE624-EFA6-4D67-8155-89B17F957888}" srcOrd="0" destOrd="0" presId="urn:microsoft.com/office/officeart/2005/8/layout/cycle2"/>
    <dgm:cxn modelId="{BBC537BD-0EBB-4106-A6AF-7B549AFC9340}" type="presParOf" srcId="{9647B991-7F40-43A1-A568-388112D58E47}" destId="{329FE748-660E-4E58-B4AA-3033C84B8F3F}" srcOrd="6" destOrd="0" presId="urn:microsoft.com/office/officeart/2005/8/layout/cycle2"/>
    <dgm:cxn modelId="{6967A0C9-A1E6-4ABC-9AF4-B61F8147B6ED}" type="presParOf" srcId="{9647B991-7F40-43A1-A568-388112D58E47}" destId="{BFEDDE53-D85F-456B-8EF5-7D8C472942FF}" srcOrd="7" destOrd="0" presId="urn:microsoft.com/office/officeart/2005/8/layout/cycle2"/>
    <dgm:cxn modelId="{04DAA8DB-1477-40F4-8E73-2B97F327F15D}" type="presParOf" srcId="{BFEDDE53-D85F-456B-8EF5-7D8C472942FF}" destId="{C33D49CA-5214-43B4-B12E-752AFFE221E7}" srcOrd="0" destOrd="0" presId="urn:microsoft.com/office/officeart/2005/8/layout/cycle2"/>
    <dgm:cxn modelId="{13145671-2AFB-4633-9D8E-7784846311E4}" type="presParOf" srcId="{9647B991-7F40-43A1-A568-388112D58E47}" destId="{4FD52687-6430-4C07-8B46-401099DF2AD7}" srcOrd="8" destOrd="0" presId="urn:microsoft.com/office/officeart/2005/8/layout/cycle2"/>
    <dgm:cxn modelId="{62B5C82D-D25F-476A-9A66-EBC69B5B0539}" type="presParOf" srcId="{9647B991-7F40-43A1-A568-388112D58E47}" destId="{C290E22C-FB58-463D-9ABF-D064E3DB7F0E}" srcOrd="9" destOrd="0" presId="urn:microsoft.com/office/officeart/2005/8/layout/cycle2"/>
    <dgm:cxn modelId="{12F6D1B4-A132-4CA3-B0C0-9F48F461850B}" type="presParOf" srcId="{C290E22C-FB58-463D-9ABF-D064E3DB7F0E}" destId="{416BC151-0C73-4955-B601-F1EC57820321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66CB8-01FB-4DE5-8197-05FB8F228EBD}">
      <dsp:nvSpPr>
        <dsp:cNvPr id="0" name=""/>
        <dsp:cNvSpPr/>
      </dsp:nvSpPr>
      <dsp:spPr>
        <a:xfrm>
          <a:off x="4000673" y="-51624"/>
          <a:ext cx="1814626" cy="167126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ANAPATH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Résultat</a:t>
          </a:r>
        </a:p>
      </dsp:txBody>
      <dsp:txXfrm>
        <a:off x="4266419" y="193127"/>
        <a:ext cx="1283134" cy="1181764"/>
      </dsp:txXfrm>
    </dsp:sp>
    <dsp:sp modelId="{A3954A00-9221-409E-97ED-C45F5901DF74}">
      <dsp:nvSpPr>
        <dsp:cNvPr id="0" name=""/>
        <dsp:cNvSpPr/>
      </dsp:nvSpPr>
      <dsp:spPr>
        <a:xfrm rot="2160000">
          <a:off x="5695129" y="1204887"/>
          <a:ext cx="311233" cy="528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5704045" y="1283077"/>
        <a:ext cx="217863" cy="316891"/>
      </dsp:txXfrm>
    </dsp:sp>
    <dsp:sp modelId="{8784A6C2-2B50-40C8-BB4E-1AAB4B4883C5}">
      <dsp:nvSpPr>
        <dsp:cNvPr id="0" name=""/>
        <dsp:cNvSpPr/>
      </dsp:nvSpPr>
      <dsp:spPr>
        <a:xfrm>
          <a:off x="5900446" y="1328641"/>
          <a:ext cx="1814626" cy="1671266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CLINICIEN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Demande</a:t>
          </a:r>
        </a:p>
      </dsp:txBody>
      <dsp:txXfrm>
        <a:off x="6166192" y="1573392"/>
        <a:ext cx="1283134" cy="1181764"/>
      </dsp:txXfrm>
    </dsp:sp>
    <dsp:sp modelId="{71AE78EB-180F-4977-B800-71EE0846A2CB}">
      <dsp:nvSpPr>
        <dsp:cNvPr id="0" name=""/>
        <dsp:cNvSpPr/>
      </dsp:nvSpPr>
      <dsp:spPr>
        <a:xfrm rot="6480000">
          <a:off x="6271860" y="3007373"/>
          <a:ext cx="352311" cy="528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10800000">
        <a:off x="6341037" y="3062744"/>
        <a:ext cx="246618" cy="316891"/>
      </dsp:txXfrm>
    </dsp:sp>
    <dsp:sp modelId="{5E40AC12-28B9-4F3A-B868-1C49AA04BD81}">
      <dsp:nvSpPr>
        <dsp:cNvPr id="0" name=""/>
        <dsp:cNvSpPr/>
      </dsp:nvSpPr>
      <dsp:spPr>
        <a:xfrm>
          <a:off x="5174797" y="3561958"/>
          <a:ext cx="1814626" cy="167126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ANAPATH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Sélection du prélèvement</a:t>
          </a:r>
        </a:p>
      </dsp:txBody>
      <dsp:txXfrm>
        <a:off x="5440543" y="3806709"/>
        <a:ext cx="1283134" cy="1181764"/>
      </dsp:txXfrm>
    </dsp:sp>
    <dsp:sp modelId="{F70937F0-8975-4F5C-987F-511025B0C9DA}">
      <dsp:nvSpPr>
        <dsp:cNvPr id="0" name=""/>
        <dsp:cNvSpPr/>
      </dsp:nvSpPr>
      <dsp:spPr>
        <a:xfrm rot="10800000">
          <a:off x="4774581" y="4133514"/>
          <a:ext cx="282819" cy="528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10800000">
        <a:off x="4859427" y="4239145"/>
        <a:ext cx="197973" cy="316891"/>
      </dsp:txXfrm>
    </dsp:sp>
    <dsp:sp modelId="{329FE748-660E-4E58-B4AA-3033C84B8F3F}">
      <dsp:nvSpPr>
        <dsp:cNvPr id="0" name=""/>
        <dsp:cNvSpPr/>
      </dsp:nvSpPr>
      <dsp:spPr>
        <a:xfrm>
          <a:off x="2826548" y="3561958"/>
          <a:ext cx="1814626" cy="167126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ANAPATH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Envoi</a:t>
          </a:r>
        </a:p>
      </dsp:txBody>
      <dsp:txXfrm>
        <a:off x="3092294" y="3806709"/>
        <a:ext cx="1283134" cy="1181764"/>
      </dsp:txXfrm>
    </dsp:sp>
    <dsp:sp modelId="{BFEDDE53-D85F-456B-8EF5-7D8C472942FF}">
      <dsp:nvSpPr>
        <dsp:cNvPr id="0" name=""/>
        <dsp:cNvSpPr/>
      </dsp:nvSpPr>
      <dsp:spPr>
        <a:xfrm rot="15120000">
          <a:off x="3197963" y="3026339"/>
          <a:ext cx="352311" cy="528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10800000">
        <a:off x="3267140" y="3182230"/>
        <a:ext cx="246618" cy="316891"/>
      </dsp:txXfrm>
    </dsp:sp>
    <dsp:sp modelId="{4FD52687-6430-4C07-8B46-401099DF2AD7}">
      <dsp:nvSpPr>
        <dsp:cNvPr id="0" name=""/>
        <dsp:cNvSpPr/>
      </dsp:nvSpPr>
      <dsp:spPr>
        <a:xfrm>
          <a:off x="2100900" y="1328641"/>
          <a:ext cx="1814626" cy="167126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PLATEFORME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Analyse et réponse</a:t>
          </a:r>
        </a:p>
      </dsp:txBody>
      <dsp:txXfrm>
        <a:off x="2366646" y="1573392"/>
        <a:ext cx="1283134" cy="1181764"/>
      </dsp:txXfrm>
    </dsp:sp>
    <dsp:sp modelId="{C290E22C-FB58-463D-9ABF-D064E3DB7F0E}">
      <dsp:nvSpPr>
        <dsp:cNvPr id="0" name=""/>
        <dsp:cNvSpPr/>
      </dsp:nvSpPr>
      <dsp:spPr>
        <a:xfrm rot="19440000">
          <a:off x="3795356" y="1215242"/>
          <a:ext cx="311233" cy="528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3804272" y="1348314"/>
        <a:ext cx="217863" cy="316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3F424-AAAC-C44D-9264-A5B6FCD48174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5507-7B7C-1B42-85EF-91A3E31D41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24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A235B-4051-42B7-BB3F-5B54A1F84F2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811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sz="900" dirty="0">
                <a:ea typeface="Arial" charset="0"/>
                <a:cs typeface="Arial" charset="0"/>
              </a:rPr>
              <a:t>30,946 patients with stages I, II, and III melanoma and 7972 patients with stage IV melanoma</a:t>
            </a:r>
            <a:endParaRPr lang="en-US" sz="900" baseline="30000" dirty="0">
              <a:ea typeface="Arial" charset="0"/>
              <a:cs typeface="Arial" charset="0"/>
            </a:endParaRP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sz="900" dirty="0">
                <a:ea typeface="Arial" charset="0"/>
                <a:cs typeface="Arial" charset="0"/>
              </a:rPr>
              <a:t>One anomaly is </a:t>
            </a:r>
            <a:r>
              <a:rPr lang="en-US" sz="900" dirty="0">
                <a:solidFill>
                  <a:prstClr val="black"/>
                </a:solidFill>
                <a:cs typeface="Arial"/>
              </a:rPr>
              <a:t>the higher </a:t>
            </a:r>
            <a:r>
              <a:rPr lang="en-US" sz="900" dirty="0">
                <a:cs typeface="Arial"/>
              </a:rPr>
              <a:t>survival rate for patients with stage IIIA melanoma compared with some stage II tumors. This is proposed </a:t>
            </a:r>
            <a:r>
              <a:rPr lang="en-US" sz="900" dirty="0">
                <a:solidFill>
                  <a:prstClr val="black"/>
                </a:solidFill>
                <a:cs typeface="Arial"/>
              </a:rPr>
              <a:t>to be because the primary tumor is often less advanced for stage IIIA cancers, although this has not been proved</a:t>
            </a:r>
            <a:r>
              <a:rPr lang="en-US" sz="900" baseline="30000" dirty="0">
                <a:solidFill>
                  <a:prstClr val="black"/>
                </a:solidFill>
                <a:cs typeface="Arial"/>
              </a:rPr>
              <a:t>2</a:t>
            </a:r>
            <a:endParaRPr lang="en-US" sz="900" baseline="30000" dirty="0">
              <a:ea typeface="Arial" charset="0"/>
              <a:cs typeface="Arial" charset="0"/>
            </a:endParaRP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sz="900" dirty="0">
                <a:ea typeface="Arial" charset="0"/>
                <a:cs typeface="Arial" charset="0"/>
              </a:rPr>
              <a:t>These data were incorporated into the 7th edition of the AJCC Cancer Staging Manual, which was implemented in 2010. The 8th edition is due to be </a:t>
            </a:r>
            <a:r>
              <a:rPr lang="en-US" sz="900" dirty="0">
                <a:cs typeface="Arial"/>
              </a:rPr>
              <a:t>implemented</a:t>
            </a:r>
            <a:r>
              <a:rPr lang="en-US" sz="900" dirty="0">
                <a:ea typeface="Arial" charset="0"/>
                <a:cs typeface="Arial" charset="0"/>
              </a:rPr>
              <a:t> at the start of 2018</a:t>
            </a:r>
            <a:r>
              <a:rPr lang="en-US" sz="900" baseline="30000" dirty="0">
                <a:ea typeface="Arial" charset="0"/>
                <a:cs typeface="Arial" charset="0"/>
              </a:rPr>
              <a:t>3</a:t>
            </a:r>
            <a:endParaRPr lang="en-US" sz="1000" b="1" baseline="30000" dirty="0">
              <a:cs typeface="Arial"/>
            </a:endParaRPr>
          </a:p>
          <a:p>
            <a:pPr>
              <a:spcAft>
                <a:spcPts val="611"/>
              </a:spcAft>
            </a:pPr>
            <a:r>
              <a:rPr lang="en-US" sz="800" b="1" dirty="0">
                <a:ea typeface="Arial" charset="0"/>
                <a:cs typeface="Arial" charset="0"/>
              </a:rPr>
              <a:t>References</a:t>
            </a:r>
          </a:p>
          <a:p>
            <a:pPr marL="232943" indent="-232943">
              <a:buFont typeface="+mj-lt"/>
              <a:buAutoNum type="arabicPeriod"/>
            </a:pPr>
            <a:r>
              <a:rPr lang="en-US" sz="800" dirty="0">
                <a:solidFill>
                  <a:prstClr val="black"/>
                </a:solidFill>
                <a:ea typeface="Arial" charset="0"/>
                <a:cs typeface="Arial" charset="0"/>
              </a:rPr>
              <a:t>Balch CM, Gershenwald JE, Soong SJ, et al. Final version of 2009 AJCC melanoma staging and classification. </a:t>
            </a:r>
            <a:r>
              <a:rPr lang="en-US" sz="800" i="1" dirty="0">
                <a:solidFill>
                  <a:prstClr val="black"/>
                </a:solidFill>
                <a:ea typeface="Arial" charset="0"/>
                <a:cs typeface="Arial" charset="0"/>
              </a:rPr>
              <a:t>J Clin Oncol</a:t>
            </a:r>
            <a:r>
              <a:rPr lang="en-US" sz="800" dirty="0">
                <a:solidFill>
                  <a:prstClr val="black"/>
                </a:solidFill>
                <a:ea typeface="Arial" charset="0"/>
                <a:cs typeface="Arial" charset="0"/>
              </a:rPr>
              <a:t>. 2009;27:6199-6206. </a:t>
            </a:r>
          </a:p>
          <a:p>
            <a:pPr marL="232943" indent="-232943">
              <a:buFont typeface="+mj-lt"/>
              <a:buAutoNum type="arabicPeriod"/>
            </a:pPr>
            <a:r>
              <a:rPr lang="en-US" sz="800" dirty="0">
                <a:solidFill>
                  <a:prstClr val="black"/>
                </a:solidFill>
                <a:cs typeface="Arial" panose="020B0604020202020204" pitchFamily="34" charset="0"/>
              </a:rPr>
              <a:t>American Cancer Society. Survival rates for melanoma skin cancer, by stage. https://www.cancer.org/cancer/melanoma-skin-cancer/detection-diagnosis-staging/survival-rates-for-melanoma-skin-cancer-by-stage.html. Accessed June 2017. </a:t>
            </a:r>
            <a:endParaRPr lang="en-US" sz="80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232943" indent="-232943">
              <a:buFont typeface="+mj-lt"/>
              <a:buAutoNum type="arabicPeriod"/>
            </a:pPr>
            <a:r>
              <a:rPr lang="en-US" sz="800" dirty="0">
                <a:ea typeface="Arial" charset="0"/>
                <a:cs typeface="Arial" charset="0"/>
              </a:rPr>
              <a:t>American Joint Committee on Cancer. Implementation of AJCC 8th edition cancer staging system. https://cancerstaging.org/About/news/Pages/Implementation-of-AJCC-8th-Edition-Cancer-Staging-System.aspx. Accessed June 2017.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7867A-B375-4E59-A0A9-1731DDBE68E6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3235" y="3667247"/>
            <a:ext cx="1266985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ACS 2017/p3/para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1601" y="4388628"/>
            <a:ext cx="1648785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Balch 2009/p6199/abstract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1601" y="4811355"/>
            <a:ext cx="3354594" cy="406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Balch 2009/p6200/c2/para 1-2; p6201/figure 1&amp; c2/para 3;</a:t>
            </a:r>
            <a:br>
              <a:rPr lang="en-US" sz="1000" dirty="0">
                <a:solidFill>
                  <a:srgbClr val="FF0000"/>
                </a:solidFill>
              </a:rPr>
            </a:br>
            <a:r>
              <a:rPr lang="en-US" sz="1000" dirty="0">
                <a:solidFill>
                  <a:srgbClr val="FF0000"/>
                </a:solidFill>
              </a:rPr>
              <a:t>p6202/c1/para 1; p6203/c1/para 4 &amp; c2/para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1601" y="5357765"/>
            <a:ext cx="1266985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ACS 2017/p3/para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61601" y="5775895"/>
            <a:ext cx="2048610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Implementation of AJCC 8</a:t>
            </a:r>
            <a:r>
              <a:rPr lang="en-US" sz="1000" baseline="30000" dirty="0">
                <a:solidFill>
                  <a:srgbClr val="FF0000"/>
                </a:solidFill>
              </a:rPr>
              <a:t>th</a:t>
            </a:r>
            <a:r>
              <a:rPr lang="en-US" sz="1000" dirty="0">
                <a:solidFill>
                  <a:srgbClr val="FF0000"/>
                </a:solidFill>
              </a:rPr>
              <a:t> Edition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66090" y="6490094"/>
          <a:ext cx="2397732" cy="1425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7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868">
                <a:tc>
                  <a:txBody>
                    <a:bodyPr/>
                    <a:lstStyle/>
                    <a:p>
                      <a:r>
                        <a:rPr lang="en-US" sz="800" dirty="0"/>
                        <a:t>Stage 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5-year survival rate,</a:t>
                      </a:r>
                      <a:r>
                        <a:rPr lang="en-US" sz="800" baseline="0" dirty="0"/>
                        <a:t> %</a:t>
                      </a:r>
                      <a:endParaRPr lang="en-US" sz="800" dirty="0"/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10-year survival rate,</a:t>
                      </a:r>
                      <a:r>
                        <a:rPr lang="en-US" sz="800" baseline="0" dirty="0"/>
                        <a:t> %</a:t>
                      </a:r>
                      <a:endParaRPr lang="en-US" sz="800" dirty="0"/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IA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97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95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IB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92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86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IIA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81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IIB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70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57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IIC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53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40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550829" y="6490094"/>
          <a:ext cx="2521891" cy="1208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6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868">
                <a:tc>
                  <a:txBody>
                    <a:bodyPr/>
                    <a:lstStyle/>
                    <a:p>
                      <a:r>
                        <a:rPr lang="en-US" sz="800" dirty="0"/>
                        <a:t>Stage 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5-year survival rate,</a:t>
                      </a:r>
                      <a:r>
                        <a:rPr lang="en-US" sz="800" baseline="0" dirty="0"/>
                        <a:t> %</a:t>
                      </a:r>
                      <a:endParaRPr lang="en-US" sz="800" dirty="0"/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10-year survival rate,</a:t>
                      </a:r>
                      <a:r>
                        <a:rPr lang="en-US" sz="800" baseline="0" dirty="0"/>
                        <a:t> %</a:t>
                      </a:r>
                      <a:endParaRPr lang="en-US" sz="800" dirty="0"/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IIIA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78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68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IIIB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59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43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IIIC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40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r>
                        <a:rPr lang="en-US" sz="800" dirty="0"/>
                        <a:t>IV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15-20</a:t>
                      </a:r>
                    </a:p>
                  </a:txBody>
                  <a:tcPr marL="93472" marR="93472" marT="46482" marB="46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10-15</a:t>
                      </a:r>
                    </a:p>
                  </a:txBody>
                  <a:tcPr marL="93472" marR="93472" marT="46482" marB="4648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78313" y="6572697"/>
            <a:ext cx="986781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ACS 2017/p2-3</a:t>
            </a:r>
          </a:p>
        </p:txBody>
      </p:sp>
    </p:spTree>
    <p:extLst>
      <p:ext uri="{BB962C8B-B14F-4D97-AF65-F5344CB8AC3E}">
        <p14:creationId xmlns:p14="http://schemas.microsoft.com/office/powerpoint/2010/main" val="2850100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dotations budgétaires spécifiques au titre de missions d’intérêt général (MERRI)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42B61-7DA7-438B-B036-EBFA4346DDC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651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98488" y="1125538"/>
            <a:ext cx="5397500" cy="3036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dirty="0">
                <a:ea typeface="Arial" charset="0"/>
                <a:cs typeface="Arial" charset="0"/>
              </a:rPr>
              <a:t>There is geographical variation in the adjuvant use of IFN-α, with high-dose therapy being preferred in the USA</a:t>
            </a:r>
            <a:r>
              <a:rPr lang="en-US" baseline="30000" dirty="0">
                <a:ea typeface="Arial" charset="0"/>
                <a:cs typeface="Arial" charset="0"/>
              </a:rPr>
              <a:t>a</a:t>
            </a:r>
            <a:r>
              <a:rPr lang="en-US" dirty="0">
                <a:ea typeface="Arial" charset="0"/>
                <a:cs typeface="Arial" charset="0"/>
              </a:rPr>
              <a:t> and Australia and lower doses being more commonly used in Europe</a:t>
            </a:r>
            <a:r>
              <a:rPr lang="en-US" baseline="30000" dirty="0">
                <a:ea typeface="Arial" charset="0"/>
                <a:cs typeface="Arial" charset="0"/>
              </a:rPr>
              <a:t>4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dirty="0">
                <a:ea typeface="Arial" charset="0"/>
                <a:cs typeface="Arial" charset="0"/>
              </a:rPr>
              <a:t>Currently there is no standard of care for adjuvant therapy.</a:t>
            </a:r>
            <a:r>
              <a:rPr lang="en-US" baseline="30000" dirty="0">
                <a:ea typeface="Arial" charset="0"/>
                <a:cs typeface="Arial" charset="0"/>
              </a:rPr>
              <a:t>5</a:t>
            </a:r>
            <a:r>
              <a:rPr lang="en-US" dirty="0">
                <a:ea typeface="Arial" charset="0"/>
                <a:cs typeface="Arial" charset="0"/>
              </a:rPr>
              <a:t> Guidelines emphasize the need to consider adjuvant treatment carefully and discuss options with patients, because the potential for toxicity with currently available agents may considerably reduce quality of life</a:t>
            </a:r>
            <a:r>
              <a:rPr lang="en-US" baseline="30000" dirty="0">
                <a:ea typeface="Arial" charset="0"/>
                <a:cs typeface="Arial" charset="0"/>
              </a:rPr>
              <a:t>1,2</a:t>
            </a:r>
            <a:endParaRPr lang="en-US" baseline="30000" dirty="0"/>
          </a:p>
          <a:p>
            <a:pPr>
              <a:spcAft>
                <a:spcPts val="611"/>
              </a:spcAft>
            </a:pPr>
            <a:r>
              <a:rPr lang="en-US" sz="1100" baseline="30000" dirty="0">
                <a:ea typeface="Arial" charset="0"/>
                <a:cs typeface="Arial" charset="0"/>
              </a:rPr>
              <a:t>a</a:t>
            </a:r>
            <a:r>
              <a:rPr lang="en-US" sz="1100" dirty="0">
                <a:ea typeface="Arial" charset="0"/>
                <a:cs typeface="Arial" charset="0"/>
              </a:rPr>
              <a:t>Due to the inconsistency of results, the NCCN does not recommend the use of low-dose or intermediate-dose IFN.</a:t>
            </a:r>
            <a:r>
              <a:rPr lang="en-US" sz="1100" baseline="30000" dirty="0">
                <a:ea typeface="Arial" charset="0"/>
                <a:cs typeface="Arial" charset="0"/>
              </a:rPr>
              <a:t>2</a:t>
            </a:r>
          </a:p>
          <a:p>
            <a:pPr>
              <a:spcAft>
                <a:spcPts val="611"/>
              </a:spcAft>
            </a:pPr>
            <a:endParaRPr lang="en-US" sz="1000" baseline="30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b="0" dirty="0">
                <a:ea typeface="Arial" charset="0"/>
                <a:cs typeface="Arial" charset="0"/>
              </a:rPr>
              <a:t>Recently, in the US, the FDA has</a:t>
            </a:r>
            <a:r>
              <a:rPr lang="en-US" sz="800" b="0" baseline="0" dirty="0">
                <a:ea typeface="Arial" charset="0"/>
                <a:cs typeface="Arial" charset="0"/>
              </a:rPr>
              <a:t> approved the use of nivolumab for </a:t>
            </a:r>
            <a:r>
              <a:rPr lang="en-GB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 with melanoma with lymph node involvement or metastatic disease who</a:t>
            </a:r>
          </a:p>
          <a:p>
            <a:r>
              <a:rPr lang="en-GB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undergone complete resection, in the adjuvant setting. The FDA has also approved </a:t>
            </a:r>
            <a:r>
              <a:rPr lang="en-GB" sz="10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dabrafenib</a:t>
            </a:r>
            <a:r>
              <a:rPr lang="en-GB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</a:t>
            </a:r>
            <a:r>
              <a:rPr lang="en-GB" sz="10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trametinib</a:t>
            </a:r>
            <a:r>
              <a:rPr lang="en-GB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patients with BRAF </a:t>
            </a:r>
            <a:r>
              <a:rPr lang="en-GB" sz="10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V600E</a:t>
            </a:r>
            <a:r>
              <a:rPr lang="en-GB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GB" sz="10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V600K </a:t>
            </a:r>
            <a:r>
              <a:rPr lang="en-GB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mutations.</a:t>
            </a:r>
          </a:p>
          <a:p>
            <a:endParaRPr lang="en-US" sz="800" b="0" dirty="0">
              <a:ea typeface="Arial" charset="0"/>
              <a:cs typeface="Arial" charset="0"/>
            </a:endParaRPr>
          </a:p>
          <a:p>
            <a:pPr>
              <a:spcAft>
                <a:spcPts val="611"/>
              </a:spcAft>
            </a:pPr>
            <a:endParaRPr lang="en-US" sz="1000" baseline="30000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611"/>
              </a:spcAft>
            </a:pPr>
            <a:r>
              <a:rPr lang="en-US" sz="1000" b="1" dirty="0">
                <a:ea typeface="Arial" charset="0"/>
                <a:cs typeface="Arial" charset="0"/>
              </a:rPr>
              <a:t>References</a:t>
            </a:r>
          </a:p>
          <a:p>
            <a:pPr marL="232943" indent="-232943">
              <a:buAutoNum type="arabicPeriod"/>
              <a:defRPr/>
            </a:pPr>
            <a:r>
              <a:rPr lang="en-US" sz="1000" dirty="0">
                <a:solidFill>
                  <a:srgbClr val="000000"/>
                </a:solidFill>
                <a:cs typeface="Arial"/>
              </a:rPr>
              <a:t>Garbe C, Peris K, Hauschild A, et al; European Dermatology Forum (EDF); European Association of Dermato-Oncology (EADO); European Organisation for Research and Treatment of Cancer (EORTC). Diagnosis and treatment of melanoma: European consensus-based interdisciplinary guideline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1000" dirty="0">
                <a:solidFill>
                  <a:srgbClr val="000000"/>
                </a:solidFill>
                <a:cs typeface="Arial"/>
              </a:rPr>
              <a:t>update 2016. </a:t>
            </a:r>
            <a:r>
              <a:rPr lang="en-US" sz="1000" i="1" dirty="0">
                <a:solidFill>
                  <a:srgbClr val="000000"/>
                </a:solidFill>
                <a:cs typeface="Arial"/>
              </a:rPr>
              <a:t>Eur J Cancer. </a:t>
            </a:r>
            <a:r>
              <a:rPr lang="en-US" sz="1000" dirty="0">
                <a:solidFill>
                  <a:srgbClr val="000000"/>
                </a:solidFill>
                <a:cs typeface="Arial"/>
              </a:rPr>
              <a:t>2016;63:201-217. </a:t>
            </a:r>
          </a:p>
          <a:p>
            <a:pPr marL="232943" indent="-232943">
              <a:buAutoNum type="arabicPeriod"/>
              <a:defRPr/>
            </a:pPr>
            <a:r>
              <a:rPr lang="en-US" sz="1000" dirty="0">
                <a:solidFill>
                  <a:srgbClr val="000000"/>
                </a:solidFill>
                <a:cs typeface="Arial"/>
              </a:rPr>
              <a:t>National Comprehensive Cancer Network</a:t>
            </a:r>
            <a:r>
              <a:rPr lang="en-US" sz="1100" dirty="0">
                <a:latin typeface="Calibri" panose="020F0502020204030204" pitchFamily="34" charset="0"/>
              </a:rPr>
              <a:t>®</a:t>
            </a:r>
            <a:r>
              <a:rPr lang="en-US" sz="1000" dirty="0">
                <a:solidFill>
                  <a:srgbClr val="000000"/>
                </a:solidFill>
                <a:cs typeface="Arial"/>
              </a:rPr>
              <a:t>. NCCN Guidelines</a:t>
            </a:r>
            <a:r>
              <a:rPr lang="en-US" sz="1000" dirty="0">
                <a:latin typeface="Calibri" panose="020F0502020204030204" pitchFamily="34" charset="0"/>
              </a:rPr>
              <a:t>®</a:t>
            </a:r>
            <a:r>
              <a:rPr lang="en-US" sz="1000" dirty="0">
                <a:solidFill>
                  <a:srgbClr val="000000"/>
                </a:solidFill>
                <a:cs typeface="Arial"/>
              </a:rPr>
              <a:t>. </a:t>
            </a:r>
            <a:r>
              <a:rPr lang="en-GB" sz="1000" dirty="0">
                <a:solidFill>
                  <a:srgbClr val="000000"/>
                </a:solidFill>
                <a:cs typeface="Arial"/>
              </a:rPr>
              <a:t>Melanoma V1.2017. https://www.nccn.org/professionals/physician_gls/PDF/melanoma.pdf. Accessed May 2017.</a:t>
            </a:r>
          </a:p>
          <a:p>
            <a:pPr marL="232943" indent="-232943">
              <a:buAutoNum type="arabicPeriod"/>
              <a:defRPr/>
            </a:pPr>
            <a:r>
              <a:rPr lang="en-GB" sz="1000" dirty="0" err="1">
                <a:solidFill>
                  <a:srgbClr val="000000"/>
                </a:solidFill>
                <a:cs typeface="Arial"/>
              </a:rPr>
              <a:t>Yervoy</a:t>
            </a:r>
            <a:r>
              <a:rPr lang="en-GB" sz="1000" dirty="0">
                <a:solidFill>
                  <a:srgbClr val="000000"/>
                </a:solidFill>
                <a:cs typeface="Arial"/>
              </a:rPr>
              <a:t> (</a:t>
            </a:r>
            <a:r>
              <a:rPr lang="en-GB" sz="1000" dirty="0" err="1">
                <a:solidFill>
                  <a:srgbClr val="000000"/>
                </a:solidFill>
                <a:cs typeface="Arial"/>
              </a:rPr>
              <a:t>ipilimumab</a:t>
            </a:r>
            <a:r>
              <a:rPr lang="en-GB" sz="1000" dirty="0">
                <a:solidFill>
                  <a:srgbClr val="000000"/>
                </a:solidFill>
                <a:cs typeface="Arial"/>
              </a:rPr>
              <a:t>) [US prescribing information]. Princeton, NJ: Bristol-Myers Squibb; March 2017. https://</a:t>
            </a:r>
            <a:r>
              <a:rPr lang="en-GB" sz="1000" dirty="0" err="1">
                <a:solidFill>
                  <a:srgbClr val="000000"/>
                </a:solidFill>
                <a:cs typeface="Arial"/>
              </a:rPr>
              <a:t>packageinserts.bms.com</a:t>
            </a:r>
            <a:r>
              <a:rPr lang="en-GB" sz="1000" dirty="0">
                <a:solidFill>
                  <a:srgbClr val="000000"/>
                </a:solidFill>
                <a:cs typeface="Arial"/>
              </a:rPr>
              <a:t>/pi/</a:t>
            </a:r>
            <a:r>
              <a:rPr lang="en-GB" sz="1000" dirty="0" err="1">
                <a:solidFill>
                  <a:srgbClr val="000000"/>
                </a:solidFill>
                <a:cs typeface="Arial"/>
              </a:rPr>
              <a:t>pi_yervoy.pdf</a:t>
            </a:r>
            <a:r>
              <a:rPr lang="en-GB" sz="1000" dirty="0">
                <a:solidFill>
                  <a:srgbClr val="000000"/>
                </a:solidFill>
                <a:cs typeface="Arial"/>
              </a:rPr>
              <a:t>. Accessed July 2017.</a:t>
            </a:r>
            <a:endParaRPr lang="en-US" sz="1000" dirty="0">
              <a:solidFill>
                <a:srgbClr val="000000"/>
              </a:solidFill>
              <a:cs typeface="Arial"/>
            </a:endParaRPr>
          </a:p>
          <a:p>
            <a:pPr marL="232943" indent="-232943">
              <a:buFont typeface="+mj-lt"/>
              <a:buAutoNum type="arabicPeriod"/>
            </a:pPr>
            <a:r>
              <a:rPr lang="en-US" sz="1000" dirty="0">
                <a:solidFill>
                  <a:srgbClr val="000000"/>
                </a:solidFill>
                <a:cs typeface="Arial"/>
              </a:rPr>
              <a:t>McArthur GA</a:t>
            </a:r>
            <a:r>
              <a:rPr lang="en-US" sz="1000" i="1" dirty="0">
                <a:solidFill>
                  <a:srgbClr val="000000"/>
                </a:solidFill>
                <a:cs typeface="Arial"/>
              </a:rPr>
              <a:t>. </a:t>
            </a:r>
            <a:r>
              <a:rPr lang="en-US" sz="1000" dirty="0">
                <a:solidFill>
                  <a:srgbClr val="000000"/>
                </a:solidFill>
                <a:cs typeface="Arial"/>
              </a:rPr>
              <a:t>Adjuvant interferon in melanoma: is duration of therapy important? </a:t>
            </a:r>
            <a:r>
              <a:rPr lang="en-US" sz="1000" i="1" dirty="0">
                <a:solidFill>
                  <a:srgbClr val="000000"/>
                </a:solidFill>
                <a:cs typeface="Arial"/>
              </a:rPr>
              <a:t>J Clin Oncol. </a:t>
            </a:r>
            <a:r>
              <a:rPr lang="en-US" sz="1000" dirty="0">
                <a:solidFill>
                  <a:srgbClr val="000000"/>
                </a:solidFill>
                <a:cs typeface="Arial"/>
              </a:rPr>
              <a:t>2014;32:171-173.</a:t>
            </a:r>
          </a:p>
          <a:p>
            <a:pPr marL="232943" indent="-232943">
              <a:buFont typeface="+mj-lt"/>
              <a:buAutoNum type="arabicPeriod"/>
            </a:pPr>
            <a:r>
              <a:rPr lang="en-GB" sz="1000" dirty="0"/>
              <a:t>Mohr P (discussant). Adjuvant therapy: what is the standard? Discussion of abstract(s) 9500-9502. Presented at the 2017 Annual Meeting of the American Society of Clinical Oncology; June 4, 2017; Chicago, IL.</a:t>
            </a:r>
          </a:p>
          <a:p>
            <a:pPr marL="232943" indent="-232943">
              <a:buFont typeface="+mj-lt"/>
              <a:buAutoNum type="arabicPeriod"/>
            </a:pPr>
            <a:r>
              <a:rPr lang="en-GB" sz="1000" b="0" dirty="0"/>
              <a:t>OPDIVO</a:t>
            </a:r>
            <a:r>
              <a:rPr lang="en-GB" sz="1000" b="0" baseline="0" dirty="0"/>
              <a:t> </a:t>
            </a:r>
            <a:r>
              <a:rPr lang="en-GB" sz="1000" b="0" dirty="0"/>
              <a:t>US Prescribing Information</a:t>
            </a:r>
            <a:r>
              <a:rPr lang="en-GB" sz="1000" b="0" baseline="0" dirty="0"/>
              <a:t> OPDIVO, April 2018</a:t>
            </a:r>
          </a:p>
          <a:p>
            <a:pPr marL="232943" indent="-232943">
              <a:buFont typeface="+mj-lt"/>
              <a:buAutoNum type="arabicPeriod"/>
            </a:pPr>
            <a:r>
              <a:rPr lang="en-US" sz="1200" dirty="0">
                <a:solidFill>
                  <a:schemeClr val="bg2"/>
                </a:solidFill>
                <a:latin typeface="+mn-lt"/>
                <a:cs typeface="Arial"/>
              </a:rPr>
              <a:t>MEKINIST US Prescribing Information, April 2018</a:t>
            </a: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5EFA7E-2897-C04B-93DB-D37DEF85715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7169" y="1861590"/>
            <a:ext cx="1532442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NCCN 2017/p14, 15 &amp; 17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7168" y="2195534"/>
            <a:ext cx="1763489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Garbe</a:t>
            </a:r>
            <a:r>
              <a:rPr lang="en-US" sz="1000" dirty="0">
                <a:solidFill>
                  <a:srgbClr val="FF0000"/>
                </a:solidFill>
              </a:rPr>
              <a:t> 2016/p208/section 5.3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7168" y="2508302"/>
            <a:ext cx="1884747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McArthur 2014/p172/c1/para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9360" y="4584405"/>
            <a:ext cx="2582802" cy="406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Garbe</a:t>
            </a:r>
            <a:r>
              <a:rPr lang="en-US" sz="1000" dirty="0">
                <a:solidFill>
                  <a:srgbClr val="FF0000"/>
                </a:solidFill>
              </a:rPr>
              <a:t> 2016/p201/abstract; p208/section 5.3</a:t>
            </a:r>
          </a:p>
          <a:p>
            <a:r>
              <a:rPr lang="en-US" sz="1000" dirty="0">
                <a:solidFill>
                  <a:srgbClr val="FF0000"/>
                </a:solidFill>
              </a:rPr>
              <a:t>NCCN 2017/p14, 15 &amp; 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9360" y="5663031"/>
            <a:ext cx="1884747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McArthur 2014/p172/c1/para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9361" y="6034979"/>
            <a:ext cx="1035939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Mohr 2017/p26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8987" y="6304091"/>
            <a:ext cx="1693028" cy="406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Garbe</a:t>
            </a:r>
            <a:r>
              <a:rPr lang="en-US" sz="1000" dirty="0">
                <a:solidFill>
                  <a:srgbClr val="FF0000"/>
                </a:solidFill>
              </a:rPr>
              <a:t> 2016/p208/c2/para 2</a:t>
            </a:r>
          </a:p>
          <a:p>
            <a:r>
              <a:rPr lang="en-US" sz="1000" dirty="0">
                <a:solidFill>
                  <a:srgbClr val="FF0000"/>
                </a:solidFill>
              </a:rPr>
              <a:t>NCCN 2017/p72/c2//para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9360" y="5092177"/>
            <a:ext cx="1176861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Yervoy</a:t>
            </a:r>
            <a:r>
              <a:rPr lang="en-US" sz="1000" dirty="0">
                <a:solidFill>
                  <a:srgbClr val="FF0000"/>
                </a:solidFill>
              </a:rPr>
              <a:t> PI 2017, p1</a:t>
            </a:r>
          </a:p>
        </p:txBody>
      </p:sp>
    </p:spTree>
    <p:extLst>
      <p:ext uri="{BB962C8B-B14F-4D97-AF65-F5344CB8AC3E}">
        <p14:creationId xmlns:p14="http://schemas.microsoft.com/office/powerpoint/2010/main" val="146667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RTU = RECOMMANDATION TEMPORAIRE D’UTILISATION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465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At a 24 month</a:t>
            </a: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 minimum follow up, median RFS of 30.8 months with a significant Hazard ration of 0.66 in favor of NIVO compared to IPI. 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At 2 years, RFS was 63% with NIVO, compared to 50% with IPI </a:t>
            </a:r>
            <a:endParaRPr lang="en-US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Safety data showed NIVO had lower treatment-related adverse events (TRAEs) and less patients discontinued from</a:t>
            </a: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 TRAEs compared to IPI. 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There were no treatment-related deaths in the NIVO arm compared to 2 deaths in the IPI arm of the trial.</a:t>
            </a:r>
            <a:endParaRPr lang="en-US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110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</a:t>
            </a:r>
            <a:r>
              <a:rPr lang="fr-FR" dirty="0" err="1"/>
              <a:t>checkmate</a:t>
            </a:r>
            <a:r>
              <a:rPr lang="fr-FR" dirty="0"/>
              <a:t> </a:t>
            </a:r>
            <a:r>
              <a:rPr lang="fr-FR" dirty="0" err="1"/>
              <a:t>ipi</a:t>
            </a:r>
            <a:r>
              <a:rPr lang="fr-FR" dirty="0"/>
              <a:t>/nivo et CA184 029 </a:t>
            </a:r>
            <a:r>
              <a:rPr lang="fr-FR" dirty="0" err="1"/>
              <a:t>ipi</a:t>
            </a:r>
            <a:r>
              <a:rPr lang="fr-FR" dirty="0"/>
              <a:t>/placebo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798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méta-analyse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réseau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comparé l’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efficacite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du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nivolumab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à celle des traitements adjuvants actuellement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utilisés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en cours de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développement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chez des patients atteints d’un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mélanome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stade III/IV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réséque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totalement. Pour cela, une revue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systématique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littérature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réalisée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afin d’identifier les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études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cliniques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évaluant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efficacite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des traitements actuellement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utilisés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en cours de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développement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interféron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[incluant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interferon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alpha 2a, 2b et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peginterferon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pembrolizumab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nivolumab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ipilimumab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dabrafénib+tramétinib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observation) chez les patients atteints d’un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mélanome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stade III/IV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réséque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totalement. Cette revue de la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littérature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porté sur les publications des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études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interventionnelles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publiées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28 septembre 2017. </a:t>
            </a:r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critère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jugement principal retenu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était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survie sans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récidive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/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Résultats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méta-analyse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réseau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incluant l’ensemble des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données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disponibles au niveau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agrége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suggère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réduction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risque de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récidive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OPDIVO de 50%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comparée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à l’observation ou placebo (HR SSR= 0,50 ; IC95% [0,38 ; 0,66]).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ailleurs, on note une absence de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différence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nivolumab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l’association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dabrafénib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tramétinib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uniquement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indiquée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chez les patients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présentant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mutation BRAF (HR= 1,07 ; IC95% [0,77 ; 1,49]).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044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dirty="0">
                <a:ea typeface="Arial" charset="0"/>
                <a:cs typeface="Arial" charset="0"/>
              </a:rPr>
              <a:t>CheckMate 238 is a phase 3 trial designed to compare NIVO 3 mg/kg with IPI 10 mg/kg in patients with high risk, completely resected stage IIIB/IIIC or stage IV melanoma.</a:t>
            </a:r>
            <a:r>
              <a:rPr lang="en-US" altLang="en-US" dirty="0">
                <a:solidFill>
                  <a:srgbClr val="000000"/>
                </a:solidFill>
                <a:ea typeface="Arial" charset="0"/>
                <a:cs typeface="Arial" charset="0"/>
              </a:rPr>
              <a:t> The primary endpoint is Recurrence</a:t>
            </a:r>
            <a:r>
              <a:rPr lang="en-US" alt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 Free Survival</a:t>
            </a:r>
            <a:r>
              <a:rPr lang="en-US" altLang="en-US" dirty="0">
                <a:solidFill>
                  <a:srgbClr val="000000"/>
                </a:solidFill>
                <a:ea typeface="Arial" charset="0"/>
                <a:cs typeface="Arial" charset="0"/>
              </a:rPr>
              <a:t> with a maximum treatment duration of 1-year.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Preliminary data at an 18-month follow-up demonstrated that the primary endpoint was met and the data was published in the New Engl J Medicine (Weber</a:t>
            </a: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 et al. </a:t>
            </a:r>
            <a:r>
              <a:rPr lang="en-US" i="1" baseline="0" dirty="0">
                <a:solidFill>
                  <a:srgbClr val="000000"/>
                </a:solidFill>
                <a:ea typeface="Arial" charset="0"/>
                <a:cs typeface="Arial" charset="0"/>
              </a:rPr>
              <a:t>New Engl J Med</a:t>
            </a: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. 2017;377:1824-1835)</a:t>
            </a: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  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At a 24 month</a:t>
            </a: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 minimum follow up, the data showed a median RFS of 30.8 months with a significant Hazard ration of 0.66 in favor of NIVO compared to IPI. At 2 years, the RFS rate was 63% with NIVO, compared to 50% with IPI </a:t>
            </a:r>
            <a:endParaRPr lang="en-US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Safety data showed NIVO had lower treatment-related adverse events (TRAEs) and less patients discontinued from</a:t>
            </a: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 TRAEs compared to IPI. 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US" baseline="0" dirty="0">
                <a:solidFill>
                  <a:srgbClr val="000000"/>
                </a:solidFill>
                <a:ea typeface="Arial" charset="0"/>
                <a:cs typeface="Arial" charset="0"/>
              </a:rPr>
              <a:t>There were no treatment-related deaths in the NIVO arm compared to 2 deaths in the IPI arm of the trial.</a:t>
            </a:r>
            <a:endParaRPr lang="en-US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spcAft>
                <a:spcPts val="611"/>
              </a:spcAft>
            </a:pPr>
            <a:endParaRPr lang="en-US" sz="11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7867A-B375-4E59-A0A9-1731DDBE68E6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05792" y="1967335"/>
            <a:ext cx="2281294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2017/slides 7, 10, 12, 15, 16, 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9360" y="4459478"/>
            <a:ext cx="1427570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2017/slides 7,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9360" y="5328322"/>
            <a:ext cx="1289437" cy="247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769414"/>
            <a:ext cx="1561937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2017/slides 12, 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9361" y="6125372"/>
            <a:ext cx="1314505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 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9360" y="6664862"/>
            <a:ext cx="1314505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 19</a:t>
            </a:r>
          </a:p>
        </p:txBody>
      </p:sp>
    </p:spTree>
    <p:extLst>
      <p:ext uri="{BB962C8B-B14F-4D97-AF65-F5344CB8AC3E}">
        <p14:creationId xmlns:p14="http://schemas.microsoft.com/office/powerpoint/2010/main" val="4186817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GB" sz="1000" dirty="0">
                <a:effectLst/>
              </a:rPr>
              <a:t>This is a phase 3 trial of </a:t>
            </a:r>
            <a:r>
              <a:rPr lang="en-GB" sz="1000" dirty="0" err="1">
                <a:effectLst/>
              </a:rPr>
              <a:t>dabrafenib</a:t>
            </a:r>
            <a:r>
              <a:rPr lang="en-GB" sz="1000" dirty="0">
                <a:effectLst/>
              </a:rPr>
              <a:t> 150 mg BID plus </a:t>
            </a:r>
            <a:r>
              <a:rPr lang="en-GB" sz="1000" dirty="0" err="1">
                <a:effectLst/>
              </a:rPr>
              <a:t>trematinib</a:t>
            </a:r>
            <a:r>
              <a:rPr lang="en-GB" sz="1000" dirty="0">
                <a:effectLst/>
              </a:rPr>
              <a:t> 2 mg OD versus placebo in patients with completely resected, stage III melanoma who have </a:t>
            </a:r>
            <a:r>
              <a:rPr lang="en-GB" sz="1000" i="1" dirty="0">
                <a:effectLst/>
              </a:rPr>
              <a:t>BRAF</a:t>
            </a:r>
            <a:r>
              <a:rPr lang="en-GB" sz="1000" dirty="0">
                <a:effectLst/>
              </a:rPr>
              <a:t> V600E or V600K mutations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GB" sz="1000" dirty="0">
                <a:effectLst/>
              </a:rPr>
              <a:t>The primary end point was relapse-free survival. 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GB" sz="1000" dirty="0">
                <a:effectLst/>
              </a:rPr>
              <a:t>At a median follow-up of 2.8 years, the estimated 3-year rate of relapse-free survival was 58% in the combination-therapy group and 39% in the placebo group with a significant hazard ratio in favour of D+T. 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GB" sz="1000" dirty="0">
                <a:effectLst/>
              </a:rPr>
              <a:t>The 3-year overall survival rate was 86% with D+T and 77% with placebo; The hazard ratio for death, 0.57, but this level of improvement did not cross the pre-specified interim analysis boundary of P=0.000019. 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GB" sz="1000" dirty="0">
                <a:effectLst/>
              </a:rPr>
              <a:t>The safety profile of D+T was consistent with that observed with the combination in patients with metastatic melanoma.</a:t>
            </a:r>
          </a:p>
          <a:p>
            <a:pPr marL="174708" indent="-174708">
              <a:spcAft>
                <a:spcPts val="611"/>
              </a:spcAft>
              <a:buFont typeface="Arial" charset="0"/>
              <a:buChar char="•"/>
            </a:pPr>
            <a:r>
              <a:rPr lang="en-GB" sz="1000" dirty="0">
                <a:effectLst/>
              </a:rPr>
              <a:t>The most common adverse events were pyrexia,</a:t>
            </a:r>
            <a:r>
              <a:rPr lang="en-GB" sz="1000" baseline="0" dirty="0">
                <a:effectLst/>
              </a:rPr>
              <a:t> fatigue and nausea. Serous adverse events occurred in 36% of patients and there was 1 fatal case of pneumonia.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7867A-B375-4E59-A0A9-1731DDBE68E6}" type="slidenum">
              <a:rPr lang="en-US" smtClean="0"/>
              <a:t>61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05792" y="1967335"/>
            <a:ext cx="2281294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2017/slides 7, 10, 12, 15, 16, 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9360" y="4459478"/>
            <a:ext cx="1427570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2017/slides 7,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9360" y="5328322"/>
            <a:ext cx="1289437" cy="247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769414"/>
            <a:ext cx="1561937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2017/slides 12, 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9361" y="6125372"/>
            <a:ext cx="1314505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 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9360" y="6664862"/>
            <a:ext cx="1314505" cy="25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3177" tIns="46589" rIns="93177" bIns="46589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Tarhini</a:t>
            </a:r>
            <a:r>
              <a:rPr lang="en-US" sz="1000" dirty="0">
                <a:solidFill>
                  <a:srgbClr val="FF0000"/>
                </a:solidFill>
              </a:rPr>
              <a:t> 2017/slide 19</a:t>
            </a:r>
          </a:p>
        </p:txBody>
      </p:sp>
    </p:spTree>
    <p:extLst>
      <p:ext uri="{BB962C8B-B14F-4D97-AF65-F5344CB8AC3E}">
        <p14:creationId xmlns:p14="http://schemas.microsoft.com/office/powerpoint/2010/main" val="2153987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CCF5D-B0CC-4BFD-A7D9-E7913CDEBFD6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51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A235B-4051-42B7-BB3F-5B54A1F84F2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942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A235B-4051-42B7-BB3F-5B54A1F84F2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713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Cotisation gratuite Création en 10/2017</a:t>
            </a:r>
          </a:p>
          <a:p>
            <a:r>
              <a:rPr lang="fr-FR" dirty="0"/>
              <a:t>S’inscrire sur </a:t>
            </a:r>
            <a:r>
              <a:rPr lang="fr-FR" dirty="0" err="1"/>
              <a:t>oncoderm.fr</a:t>
            </a:r>
            <a:r>
              <a:rPr lang="fr-FR" dirty="0"/>
              <a:t> +++</a:t>
            </a:r>
          </a:p>
          <a:p>
            <a:r>
              <a:rPr lang="fr-FR" dirty="0"/>
              <a:t>Trop rares para </a:t>
            </a:r>
            <a:r>
              <a:rPr lang="fr-FR" dirty="0" err="1"/>
              <a:t>med</a:t>
            </a:r>
            <a:r>
              <a:rPr lang="fr-FR" dirty="0"/>
              <a:t> = IDE, </a:t>
            </a:r>
            <a:r>
              <a:rPr lang="fr-FR" dirty="0" err="1"/>
              <a:t>podo</a:t>
            </a:r>
            <a:r>
              <a:rPr lang="fr-FR" dirty="0"/>
              <a:t>, </a:t>
            </a:r>
            <a:r>
              <a:rPr lang="fr-FR" dirty="0" err="1"/>
              <a:t>kine</a:t>
            </a:r>
            <a:r>
              <a:rPr lang="fr-FR" dirty="0"/>
              <a:t>, socio </a:t>
            </a:r>
            <a:r>
              <a:rPr lang="fr-FR" dirty="0" err="1"/>
              <a:t>esth</a:t>
            </a:r>
            <a:r>
              <a:rPr lang="fr-FR" dirty="0"/>
              <a:t> et psycho car pas encore le temps de </a:t>
            </a:r>
            <a:r>
              <a:rPr lang="fr-FR" dirty="0" err="1"/>
              <a:t>developper</a:t>
            </a:r>
            <a:r>
              <a:rPr lang="fr-FR" dirty="0"/>
              <a:t> cet aspect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6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Cotisation gratuite </a:t>
            </a:r>
            <a:r>
              <a:rPr lang="fr-FR" dirty="0" err="1"/>
              <a:t>Crétaion</a:t>
            </a:r>
            <a:r>
              <a:rPr lang="fr-FR" dirty="0"/>
              <a:t> en 10/2017</a:t>
            </a:r>
          </a:p>
          <a:p>
            <a:r>
              <a:rPr lang="fr-FR" dirty="0"/>
              <a:t>S’inscrire sur </a:t>
            </a:r>
            <a:r>
              <a:rPr lang="fr-FR" dirty="0" err="1"/>
              <a:t>oncoderm.fr</a:t>
            </a:r>
            <a:r>
              <a:rPr lang="fr-FR" dirty="0"/>
              <a:t> +++</a:t>
            </a:r>
          </a:p>
          <a:p>
            <a:r>
              <a:rPr lang="fr-FR" dirty="0"/>
              <a:t>Trop rares para </a:t>
            </a:r>
            <a:r>
              <a:rPr lang="fr-FR" dirty="0" err="1"/>
              <a:t>med</a:t>
            </a:r>
            <a:r>
              <a:rPr lang="fr-FR" dirty="0"/>
              <a:t> = IDE, </a:t>
            </a:r>
            <a:r>
              <a:rPr lang="fr-FR" dirty="0" err="1"/>
              <a:t>podo</a:t>
            </a:r>
            <a:r>
              <a:rPr lang="fr-FR" dirty="0"/>
              <a:t>, </a:t>
            </a:r>
            <a:r>
              <a:rPr lang="fr-FR" dirty="0" err="1"/>
              <a:t>kine</a:t>
            </a:r>
            <a:r>
              <a:rPr lang="fr-FR" dirty="0"/>
              <a:t>, socio </a:t>
            </a:r>
            <a:r>
              <a:rPr lang="fr-FR" dirty="0" err="1"/>
              <a:t>esth</a:t>
            </a:r>
            <a:r>
              <a:rPr lang="fr-FR" dirty="0"/>
              <a:t> et psycho car pas encore le temps de </a:t>
            </a:r>
            <a:r>
              <a:rPr lang="fr-FR" dirty="0" err="1"/>
              <a:t>developper</a:t>
            </a:r>
            <a:r>
              <a:rPr lang="fr-FR" dirty="0"/>
              <a:t> cet aspect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18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D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élais actuels habituels de RDV = au moins 3 mois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735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D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élais actuels habituels de RDV = au moins 3 mois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535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z="13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fr-FR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DEMOGRAPHIE MEDICALE  dans le 77: désert </a:t>
            </a:r>
            <a:r>
              <a:rPr lang="fr-FR" sz="13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medical</a:t>
            </a:r>
            <a:r>
              <a:rPr lang="fr-FR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dans l’est du département que ce soit en MG ou dermato: plus de dermato à coulommiers</a:t>
            </a:r>
          </a:p>
          <a:p>
            <a:pPr>
              <a:defRPr/>
            </a:pPr>
            <a:r>
              <a:rPr lang="fr-FR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Dans le même temps  AUGMENTATION DE LA POPULATION </a:t>
            </a:r>
          </a:p>
          <a:p>
            <a:pPr>
              <a:defRPr/>
            </a:pPr>
            <a:r>
              <a:rPr lang="fr-FR" sz="1300" b="1" dirty="0">
                <a:latin typeface="Century Gothic" panose="020B0502020202020204" pitchFamily="34" charset="0"/>
              </a:rPr>
              <a:t>au-delà du périphérique parisien parallèlement à l’augmentation des loyers 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JY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Gourrhant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12/01/18: J'ai fait le décompte: nous sommes 29 installés en libéral.+ hôpitaux: Jossigny (actif +)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Melun (MT Le Cam) 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Montereau (calme).</a:t>
            </a:r>
          </a:p>
          <a:p>
            <a:br>
              <a:rPr lang="fr-FR" sz="1400" dirty="0"/>
            </a:br>
            <a:endParaRPr lang="fr-FR" sz="1300" b="1" dirty="0">
              <a:latin typeface="Century Gothic" panose="020B0502020202020204" pitchFamily="34" charset="0"/>
            </a:endParaRPr>
          </a:p>
          <a:p>
            <a:pPr>
              <a:defRPr/>
            </a:pPr>
            <a:endParaRPr lang="fr-FR" sz="1300" b="1" dirty="0">
              <a:latin typeface="Century Gothic" panose="020B0502020202020204" pitchFamily="34" charset="0"/>
            </a:endParaRPr>
          </a:p>
          <a:p>
            <a:pPr>
              <a:buFont typeface="Wingdings" charset="2"/>
              <a:buChar char="Ø"/>
              <a:defRPr/>
            </a:pPr>
            <a:endParaRPr lang="fr-FR" altLang="fr-FR" sz="1300" b="1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fr-FR" altLang="fr-FR" sz="1300" b="1" dirty="0">
                <a:latin typeface="Century Gothic" panose="020B0502020202020204" pitchFamily="34" charset="0"/>
              </a:rPr>
              <a:t>	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A235B-4051-42B7-BB3F-5B54A1F84F2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790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Majorité des K cutanés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RCP </a:t>
            </a:r>
            <a:r>
              <a:rPr lang="fr-F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n’ont pas vocation à un enregistrement </a:t>
            </a:r>
            <a:r>
              <a:rPr lang="fr-FR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épidémiologique</a:t>
            </a:r>
            <a:r>
              <a:rPr lang="fr-F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cancers.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5507-7B7C-1B42-85EF-91A3E31D41E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99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479F3E-FA7A-4B11-A701-DF328F943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C6C4C1-E9DA-4FED-9877-4AA633700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28402A-C3C2-40E6-94AE-41D9A541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A3DA8D-B657-499F-BC0F-794254E0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137F12-9B07-4EC5-8563-CE2089D3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02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0AE8E3-A433-49DF-9D77-9CEED717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70F6C6-E330-47CA-B074-5CEFB099A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BF3667-43FA-429B-98B9-3D02B330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789BBC-6A5B-47AA-9231-9ABE5A88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179D0E-0088-4BF7-B1AC-ED076FCB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5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87B887-C13D-4766-8865-B54AABEFD7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3CB6BB-8769-4B2B-B67B-207D4AF72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DD594F-C4B8-47A2-A153-1E17C59E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21CD29-1BEF-41CA-886A-383464A6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7C39B6-6A09-46D3-8A01-78906ED7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4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Document préparé pour répondre à une demande d'échanges scientifiques émanant d'un professionnel de santé, peut lui être remis uniquement sur demande.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6145561"/>
            <a:ext cx="10926233" cy="463313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None/>
              <a:defRPr sz="1200" b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 noProof="0" dirty="0"/>
              <a:t>Click to add footnote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6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80F63-E488-4799-B4BE-8568F5C9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0C89DD-A207-4D19-B08D-9FD7477E5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207BC4-C9F5-45A6-9C0B-4A583A80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DE5CA6-E2FA-4BD5-9AC7-F7FB6397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AED88B-B171-4998-A3F5-D310ED7F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95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25149-E64D-4052-84BB-9AE26D78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ADF1DB-F627-4604-AA8B-B730638CF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DEBE92-BA3E-40FE-B2E1-993DE716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64C40A-2A68-4CAA-9752-9F17AD7C6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0098A1-1449-4FBA-9777-E58909FB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57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4DCF9-0BE7-4A6B-954E-2D9AE7A3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F90834-0071-40A7-A5C8-66B2C46F0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43612D-3F06-4324-8CDA-40B21BDC6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245C73-578D-4B0B-8984-D04EFC0D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6F6A88-16F7-4A09-A17B-2D56864D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57457E-CB9E-490E-B1C1-2A7172CB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46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24791-90D5-4D98-A39A-3C4E3741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322043-B53D-4A29-AC27-8D0EAF07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D754D2-EDCB-4BF5-B467-91FC9BA3B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153CF7-85FB-4295-A800-07E2D1FC2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100F28B-FC6A-4FDB-8B7A-006444BB7C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9625C7-759A-429E-9484-30C62F9B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B0993EA-4BFA-4110-AE33-D38FDADE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F8422D-A010-4705-A560-4451E35F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24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59429B-1316-4F83-9E6F-4A1C51CC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B53103-13BB-45C9-A901-0EF6BF30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26C1B3-304D-46D0-B00F-60509A028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CF09DB-35D8-414F-84EE-FD146F1B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62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3B374B-1983-4EB8-8AE2-A74AFDC9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3EA75A-21C5-484B-92CE-4848278A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9D6E85-48F0-4A34-8214-89C4384A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46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9453A-3953-4863-BC8A-58CACA07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89CDCA-70A7-446F-B6E1-DF122151C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0BA5F9-3AB4-4127-BDFC-2339EDB2E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A57485-682D-4525-B2A8-61DAA171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4ACEF2-E536-4EBA-A971-F90AA0B2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AEFE8D-E9AD-4F83-84FA-185FCCF9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05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B0678-8789-4DA7-9FD6-0041F159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1C5825-48A8-472B-BE52-75306EB97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A8294B-78D8-485F-8B36-06E05A2A1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84581C-734D-499A-9975-93E17A41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2C6426-5C46-48C4-BCAB-74CA4CD3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9A086B-1F8F-4ABE-9387-2C8201AA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56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B2752D-919F-4A49-AA56-D4DDA4CB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134313-140B-46AF-996E-79125E912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739AEB-6DC0-430E-BFDA-0BF79F62F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D066-6D79-4B26-8DC3-2F9445AEB5E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476D63-D71D-4969-A04C-06B1AA65E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CB6387-1790-4E4E-9172-944E9D931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33CBB-EC04-444F-B2F1-FF72D14B4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47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3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ascopubs.org/doi/abs/10.1200/JCO.18.01219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9B4C3-B48B-7348-8A98-5C20CDAD8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ASSEMBLEE GENERALE </a:t>
            </a:r>
            <a:b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3C79C8-1AF7-6D4C-BF5C-F8D6547F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829" y="3730691"/>
            <a:ext cx="3534342" cy="100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84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60E93-38C5-47B5-9487-9525193ED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1844824"/>
            <a:ext cx="10868809" cy="460851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2400" b="1" u="sng" dirty="0">
                <a:solidFill>
                  <a:srgbClr val="FF6600"/>
                </a:solidFill>
                <a:cs typeface="Calibri" panose="020F0502020204030204" pitchFamily="34" charset="0"/>
              </a:rPr>
              <a:t>BILAN A 16 MOIS D’UTILISATION :</a:t>
            </a:r>
          </a:p>
          <a:p>
            <a:pPr marL="0" indent="0">
              <a:buNone/>
              <a:defRPr/>
            </a:pPr>
            <a:endParaRPr lang="fr-FR" sz="2400" b="1" dirty="0"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2/ </a:t>
            </a:r>
            <a:r>
              <a:rPr lang="fr-FR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DELAIS DE PRISE EN CHARGE </a:t>
            </a:r>
          </a:p>
          <a:p>
            <a:pPr marL="0" indent="0">
              <a:buNone/>
              <a:defRPr/>
            </a:pPr>
            <a:r>
              <a:rPr lang="fr-FR" sz="2400" b="1" dirty="0">
                <a:solidFill>
                  <a:srgbClr val="FF6600"/>
                </a:solidFill>
                <a:cs typeface="Calibri" panose="020F0502020204030204" pitchFamily="34" charset="0"/>
              </a:rPr>
              <a:t>Délai moyen de Réponse du Dermato :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1,5 jours</a:t>
            </a:r>
          </a:p>
          <a:p>
            <a:pPr marL="0" indent="0">
              <a:buNone/>
              <a:defRPr/>
            </a:pPr>
            <a:r>
              <a:rPr lang="fr-FR" sz="2400" b="1" dirty="0">
                <a:solidFill>
                  <a:srgbClr val="FF6600"/>
                </a:solidFill>
                <a:cs typeface="Calibri" panose="020F0502020204030204" pitchFamily="34" charset="0"/>
              </a:rPr>
              <a:t>Délai moyen de Prise en Charge en consultation :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14 jours </a:t>
            </a:r>
          </a:p>
          <a:p>
            <a:pPr marL="0" indent="0">
              <a:buNone/>
              <a:defRPr/>
            </a:pPr>
            <a:r>
              <a:rPr lang="fr-FR" sz="2400" b="1" dirty="0">
                <a:solidFill>
                  <a:srgbClr val="FF6600"/>
                </a:solidFill>
                <a:cs typeface="Calibri" panose="020F0502020204030204" pitchFamily="34" charset="0"/>
              </a:rPr>
              <a:t>Délai moyen d’Exérèse chirurgicale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: </a:t>
            </a:r>
          </a:p>
          <a:p>
            <a:pPr marL="0" indent="0">
              <a:buNone/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				10 jours pour les mélanomes, </a:t>
            </a:r>
          </a:p>
          <a:p>
            <a:pPr marL="0" indent="0">
              <a:buNone/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				48 jours pour les CEC</a:t>
            </a:r>
          </a:p>
          <a:p>
            <a:pPr marL="0" indent="0">
              <a:buNone/>
              <a:defRPr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				85 jours pour les CBC</a:t>
            </a:r>
          </a:p>
          <a:p>
            <a:pPr marL="0" indent="0">
              <a:buNone/>
              <a:defRPr/>
            </a:pP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57ABA67-7804-604D-8CDB-3C0FDF0B0A93}"/>
              </a:ext>
            </a:extLst>
          </p:cNvPr>
          <p:cNvSpPr txBox="1">
            <a:spLocks/>
          </p:cNvSpPr>
          <p:nvPr/>
        </p:nvSpPr>
        <p:spPr>
          <a:xfrm>
            <a:off x="1021079" y="512113"/>
            <a:ext cx="10515600" cy="10516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rgbClr val="FF6600"/>
                </a:solidFill>
              </a:rPr>
              <a:t>ORTIF </a:t>
            </a:r>
            <a:r>
              <a:rPr lang="fr-FR" sz="4000" i="1" dirty="0">
                <a:solidFill>
                  <a:srgbClr val="FF6600"/>
                </a:solidFill>
              </a:rPr>
              <a:t>App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FFFDDA-B546-F24D-A89E-174E63616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8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Espace réservé du contenu 3" descr="photo mg 77 jpeg.jpg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112" r="454" b="-112"/>
          <a:stretch/>
        </p:blipFill>
        <p:spPr>
          <a:xfrm>
            <a:off x="3988594" y="862013"/>
            <a:ext cx="4321970" cy="5143500"/>
          </a:xfrm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026944" y="1933576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743700" y="3158728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149578" y="4023122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486400" y="4633913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393531" y="1593057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890557" y="2036840"/>
            <a:ext cx="260778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dirty="0">
                <a:solidFill>
                  <a:srgbClr val="FF0000"/>
                </a:solidFill>
              </a:rPr>
              <a:t>29 Dermatologues </a:t>
            </a:r>
          </a:p>
          <a:p>
            <a:r>
              <a:rPr lang="fr-FR" altLang="fr-FR" sz="2000" dirty="0">
                <a:solidFill>
                  <a:srgbClr val="FF0000"/>
                </a:solidFill>
              </a:rPr>
              <a:t>(dont 7 - de 60 ans) </a:t>
            </a:r>
          </a:p>
          <a:p>
            <a:endParaRPr lang="fr-FR" altLang="fr-FR" sz="1500" dirty="0">
              <a:solidFill>
                <a:srgbClr val="FF0000"/>
              </a:solidFill>
            </a:endParaRPr>
          </a:p>
          <a:p>
            <a:r>
              <a:rPr lang="fr-FR" altLang="fr-FR" sz="1500" dirty="0">
                <a:solidFill>
                  <a:srgbClr val="FF0000"/>
                </a:solidFill>
              </a:rPr>
              <a:t>  </a:t>
            </a:r>
            <a:r>
              <a:rPr lang="fr-FR" altLang="fr-FR" sz="2000" dirty="0">
                <a:solidFill>
                  <a:srgbClr val="FF0000"/>
                </a:solidFill>
              </a:rPr>
              <a:t>2 /100 000 hab.</a:t>
            </a:r>
          </a:p>
          <a:p>
            <a:r>
              <a:rPr lang="fr-FR" altLang="fr-FR" sz="1500" dirty="0">
                <a:solidFill>
                  <a:srgbClr val="FF0000"/>
                </a:solidFill>
              </a:rPr>
              <a:t>(</a:t>
            </a:r>
            <a:r>
              <a:rPr lang="fr-FR" altLang="fr-FR" sz="1500" dirty="0" err="1">
                <a:solidFill>
                  <a:srgbClr val="FF0000"/>
                </a:solidFill>
              </a:rPr>
              <a:t>moy.nat</a:t>
            </a:r>
            <a:r>
              <a:rPr lang="fr-FR" altLang="fr-FR" sz="1500" dirty="0">
                <a:solidFill>
                  <a:srgbClr val="FF0000"/>
                </a:solidFill>
              </a:rPr>
              <a:t> 5,1/100 000 hab.)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6621066" y="1879997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6419850" y="2511028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188869" y="3121819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6042422" y="4238627"/>
            <a:ext cx="64152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Montereau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5162551" y="4654156"/>
            <a:ext cx="57259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Nemours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729413" y="3303987"/>
            <a:ext cx="50366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Provins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6149579" y="2672956"/>
            <a:ext cx="74732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Coulommiers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6459142" y="2062165"/>
            <a:ext cx="116570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La Ferté Sous Jouarre 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5880497" y="1808562"/>
            <a:ext cx="47160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Meaux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854180" y="4131471"/>
            <a:ext cx="78899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Fontainebleau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5339953" y="4238626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6852049" y="2672956"/>
            <a:ext cx="9364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La Ferté Gaucher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7106841" y="2420541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5432823" y="3519490"/>
            <a:ext cx="44435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Melun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6405562" y="1556147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7323535" y="2365772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006600"/>
                </a:solidFill>
              </a:rPr>
              <a:t>6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6944916" y="4094560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6567487" y="3770710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5973366" y="2744391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892278" y="4471988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7731920" y="4023122"/>
            <a:ext cx="2878931" cy="14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500" b="1" dirty="0">
                <a:solidFill>
                  <a:srgbClr val="006600"/>
                </a:solidFill>
              </a:rPr>
              <a:t>Médecins Généralistes:1249</a:t>
            </a:r>
          </a:p>
          <a:p>
            <a:r>
              <a:rPr lang="fr-FR" altLang="fr-FR" sz="1500" dirty="0">
                <a:solidFill>
                  <a:srgbClr val="006600"/>
                </a:solidFill>
              </a:rPr>
              <a:t>Age moyen : 54 ans </a:t>
            </a:r>
            <a:endParaRPr lang="fr-FR" altLang="fr-FR" sz="1500" dirty="0">
              <a:solidFill>
                <a:srgbClr val="FF0000"/>
              </a:solidFill>
            </a:endParaRPr>
          </a:p>
          <a:p>
            <a:endParaRPr lang="fr-FR" altLang="fr-FR" sz="1500" dirty="0">
              <a:solidFill>
                <a:srgbClr val="006600"/>
              </a:solidFill>
            </a:endParaRPr>
          </a:p>
          <a:p>
            <a:r>
              <a:rPr lang="fr-FR" altLang="fr-FR" sz="1500" dirty="0">
                <a:solidFill>
                  <a:srgbClr val="006600"/>
                </a:solidFill>
              </a:rPr>
              <a:t>Densité 88,4 /100.000 hab. </a:t>
            </a:r>
          </a:p>
          <a:p>
            <a:r>
              <a:rPr lang="fr-FR" altLang="fr-FR" sz="1500" dirty="0">
                <a:solidFill>
                  <a:srgbClr val="006600"/>
                </a:solidFill>
              </a:rPr>
              <a:t> (</a:t>
            </a:r>
            <a:r>
              <a:rPr lang="fr-FR" altLang="fr-FR" sz="1500" dirty="0" err="1">
                <a:solidFill>
                  <a:srgbClr val="006600"/>
                </a:solidFill>
              </a:rPr>
              <a:t>moy</a:t>
            </a:r>
            <a:r>
              <a:rPr lang="fr-FR" altLang="fr-FR" sz="1500" dirty="0">
                <a:solidFill>
                  <a:srgbClr val="006600"/>
                </a:solidFill>
              </a:rPr>
              <a:t>. </a:t>
            </a:r>
            <a:r>
              <a:rPr lang="fr-FR" altLang="fr-FR" sz="1500" dirty="0" err="1">
                <a:solidFill>
                  <a:srgbClr val="006600"/>
                </a:solidFill>
              </a:rPr>
              <a:t>nat</a:t>
            </a:r>
            <a:r>
              <a:rPr lang="fr-FR" altLang="fr-FR" sz="1500" dirty="0">
                <a:solidFill>
                  <a:srgbClr val="006600"/>
                </a:solidFill>
              </a:rPr>
              <a:t>.   144 /100.000 hab.)</a:t>
            </a:r>
          </a:p>
          <a:p>
            <a:endParaRPr lang="fr-FR" altLang="fr-FR" sz="1050" dirty="0">
              <a:solidFill>
                <a:srgbClr val="006600"/>
              </a:solidFill>
            </a:endParaRP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5486400" y="3338513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5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752" name="ZoneTexte 31"/>
          <p:cNvSpPr txBox="1">
            <a:spLocks noChangeArrowheads="1"/>
          </p:cNvSpPr>
          <p:nvPr/>
        </p:nvSpPr>
        <p:spPr bwMode="auto">
          <a:xfrm>
            <a:off x="5124452" y="2132412"/>
            <a:ext cx="269081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 b="1" dirty="0">
                <a:solidFill>
                  <a:srgbClr val="FF0000"/>
                </a:solidFill>
              </a:rPr>
              <a:t>19</a:t>
            </a:r>
          </a:p>
          <a:p>
            <a:endParaRPr lang="fr-FR" altLang="fr-FR" sz="1050" b="1" dirty="0">
              <a:solidFill>
                <a:srgbClr val="FF0000"/>
              </a:solidFill>
            </a:endParaRPr>
          </a:p>
          <a:p>
            <a:r>
              <a:rPr lang="fr-FR" altLang="fr-FR" sz="1050" b="1" dirty="0">
                <a:solidFill>
                  <a:srgbClr val="FF0000"/>
                </a:solidFill>
              </a:rPr>
              <a:t>D</a:t>
            </a:r>
          </a:p>
          <a:p>
            <a:r>
              <a:rPr lang="fr-FR" altLang="fr-FR" sz="1050" b="1" dirty="0">
                <a:solidFill>
                  <a:srgbClr val="FF0000"/>
                </a:solidFill>
              </a:rPr>
              <a:t>E</a:t>
            </a:r>
          </a:p>
          <a:p>
            <a:r>
              <a:rPr lang="fr-FR" altLang="fr-FR" sz="1050" b="1" dirty="0">
                <a:solidFill>
                  <a:srgbClr val="FF0000"/>
                </a:solidFill>
              </a:rPr>
              <a:t>R</a:t>
            </a:r>
          </a:p>
          <a:p>
            <a:r>
              <a:rPr lang="fr-FR" altLang="fr-FR" sz="1050" b="1" dirty="0">
                <a:solidFill>
                  <a:srgbClr val="FF0000"/>
                </a:solidFill>
              </a:rPr>
              <a:t>M</a:t>
            </a:r>
          </a:p>
          <a:p>
            <a:r>
              <a:rPr lang="fr-FR" altLang="fr-FR" sz="1050" b="1" dirty="0">
                <a:solidFill>
                  <a:srgbClr val="FF0000"/>
                </a:solidFill>
              </a:rPr>
              <a:t>T</a:t>
            </a:r>
          </a:p>
          <a:p>
            <a:r>
              <a:rPr lang="fr-FR" altLang="fr-FR" sz="1050" b="1" dirty="0">
                <a:solidFill>
                  <a:srgbClr val="FF0000"/>
                </a:solidFill>
              </a:rPr>
              <a:t>O</a:t>
            </a:r>
          </a:p>
          <a:p>
            <a:r>
              <a:rPr lang="fr-FR" altLang="fr-FR" sz="1050" b="1" dirty="0">
                <a:solidFill>
                  <a:srgbClr val="FF0000"/>
                </a:solidFill>
              </a:rPr>
              <a:t>S</a:t>
            </a:r>
          </a:p>
          <a:p>
            <a:endParaRPr lang="fr-FR" altLang="fr-FR" sz="1050" dirty="0">
              <a:solidFill>
                <a:srgbClr val="FF0000"/>
              </a:solidFill>
            </a:endParaRPr>
          </a:p>
        </p:txBody>
      </p:sp>
      <p:sp>
        <p:nvSpPr>
          <p:cNvPr id="30753" name="ZoneTexte 32"/>
          <p:cNvSpPr txBox="1">
            <a:spLocks noChangeArrowheads="1"/>
          </p:cNvSpPr>
          <p:nvPr/>
        </p:nvSpPr>
        <p:spPr bwMode="auto">
          <a:xfrm>
            <a:off x="4799411" y="1538289"/>
            <a:ext cx="106792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750">
                <a:solidFill>
                  <a:prstClr val="black"/>
                </a:solidFill>
              </a:rPr>
              <a:t>Dammartin en Goële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3062B6-2F8D-432E-88E7-E0B899D28878}"/>
              </a:ext>
            </a:extLst>
          </p:cNvPr>
          <p:cNvSpPr/>
          <p:nvPr/>
        </p:nvSpPr>
        <p:spPr>
          <a:xfrm>
            <a:off x="7967663" y="1011728"/>
            <a:ext cx="25562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>
                <a:solidFill>
                  <a:prstClr val="black"/>
                </a:solidFill>
                <a:latin typeface="Calibri"/>
              </a:rPr>
              <a:t>Démographie médicale faible et répartition très inégale en Seine-et-Marne </a:t>
            </a:r>
          </a:p>
          <a:p>
            <a:endParaRPr lang="fr-F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E2D347-F56B-419A-8BEA-187469022BA7}"/>
              </a:ext>
            </a:extLst>
          </p:cNvPr>
          <p:cNvSpPr txBox="1"/>
          <p:nvPr/>
        </p:nvSpPr>
        <p:spPr>
          <a:xfrm>
            <a:off x="3605752" y="280177"/>
            <a:ext cx="581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Démographie médicale du 77 en 2019</a:t>
            </a:r>
          </a:p>
        </p:txBody>
      </p:sp>
    </p:spTree>
    <p:extLst>
      <p:ext uri="{BB962C8B-B14F-4D97-AF65-F5344CB8AC3E}">
        <p14:creationId xmlns:p14="http://schemas.microsoft.com/office/powerpoint/2010/main" val="380314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8FD992-075A-4913-92CA-8A45260F5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720715"/>
            <a:ext cx="8229600" cy="1196118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 dermatologues dont 8 - de 60 ans 1,6/100 000 ha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B0076A0-3393-4B62-86DF-2EF9BC72BE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0362" y="210546"/>
            <a:ext cx="581082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Démographie médicale du 93 en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B532EF-824D-4537-B5FA-000FF70BE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t="13734" r="24013"/>
          <a:stretch/>
        </p:blipFill>
        <p:spPr>
          <a:xfrm>
            <a:off x="2327160" y="1916834"/>
            <a:ext cx="7537681" cy="49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48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59AB44-21FD-C342-BB52-D9ED4DA2C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RCP EN ONCODERMATOLOGIE :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présentation en RCP des CBC et CEC de bon pronostic n’est pas possible et inutile : traitement chirurgical standardisé et risque de métastase ou rechute très faible ou nul.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tx2"/>
                </a:solidFill>
              </a:rPr>
              <a:t>Mais pour les </a:t>
            </a:r>
            <a:r>
              <a:rPr lang="fr-FR" sz="2400" b="1" dirty="0" err="1">
                <a:solidFill>
                  <a:srgbClr val="FF6600"/>
                </a:solidFill>
              </a:rPr>
              <a:t>mélanomes</a:t>
            </a:r>
            <a:r>
              <a:rPr lang="fr-FR" sz="2400" b="1" dirty="0">
                <a:solidFill>
                  <a:srgbClr val="FF6600"/>
                </a:solidFill>
              </a:rPr>
              <a:t>, les CBC et CEC à haut risque de </a:t>
            </a:r>
            <a:r>
              <a:rPr lang="fr-FR" sz="2400" b="1" dirty="0" err="1">
                <a:solidFill>
                  <a:srgbClr val="FF6600"/>
                </a:solidFill>
              </a:rPr>
              <a:t>récidive</a:t>
            </a:r>
            <a:r>
              <a:rPr lang="fr-FR" sz="2400" b="1" dirty="0">
                <a:solidFill>
                  <a:srgbClr val="FF6600"/>
                </a:solidFill>
              </a:rPr>
              <a:t> </a:t>
            </a:r>
            <a:r>
              <a:rPr lang="fr-FR" sz="2400" b="1" dirty="0">
                <a:solidFill>
                  <a:schemeClr val="tx2"/>
                </a:solidFill>
              </a:rPr>
              <a:t>ou lorsque le traitement chirurgical standard ne peut </a:t>
            </a:r>
            <a:r>
              <a:rPr lang="fr-FR" sz="2400" b="1" dirty="0" err="1">
                <a:solidFill>
                  <a:schemeClr val="tx2"/>
                </a:solidFill>
              </a:rPr>
              <a:t>être</a:t>
            </a:r>
            <a:r>
              <a:rPr lang="fr-FR" sz="2400" b="1" dirty="0">
                <a:solidFill>
                  <a:schemeClr val="tx2"/>
                </a:solidFill>
              </a:rPr>
              <a:t> appliqué, une </a:t>
            </a:r>
            <a:r>
              <a:rPr lang="fr-FR" sz="2400" b="1" dirty="0">
                <a:solidFill>
                  <a:srgbClr val="FF6600"/>
                </a:solidFill>
              </a:rPr>
              <a:t>RCP est indispensable </a:t>
            </a:r>
            <a:r>
              <a:rPr lang="fr-FR" sz="2400" b="1" dirty="0">
                <a:solidFill>
                  <a:schemeClr val="tx2"/>
                </a:solidFill>
              </a:rPr>
              <a:t>pour définir le </a:t>
            </a:r>
            <a:r>
              <a:rPr lang="fr-FR" sz="2400" b="1" u="sng" dirty="0">
                <a:solidFill>
                  <a:schemeClr val="tx2"/>
                </a:solidFill>
              </a:rPr>
              <a:t>traitement chirurgical optimal</a:t>
            </a:r>
            <a:r>
              <a:rPr lang="fr-FR" sz="2400" b="1" dirty="0">
                <a:solidFill>
                  <a:schemeClr val="tx2"/>
                </a:solidFill>
              </a:rPr>
              <a:t> (marges), la possibilité d’un </a:t>
            </a:r>
            <a:r>
              <a:rPr lang="fr-FR" sz="2400" b="1" u="sng" dirty="0">
                <a:solidFill>
                  <a:schemeClr val="tx2"/>
                </a:solidFill>
              </a:rPr>
              <a:t>traitement adjuvant </a:t>
            </a:r>
            <a:r>
              <a:rPr lang="fr-FR" sz="2400" b="1" dirty="0">
                <a:solidFill>
                  <a:schemeClr val="tx2"/>
                </a:solidFill>
              </a:rPr>
              <a:t>médical ou par radiothérapie et les modalités de </a:t>
            </a:r>
            <a:r>
              <a:rPr lang="fr-FR" sz="2400" b="1" u="sng" dirty="0">
                <a:solidFill>
                  <a:schemeClr val="tx2"/>
                </a:solidFill>
              </a:rPr>
              <a:t>surveillance</a:t>
            </a:r>
            <a:r>
              <a:rPr lang="fr-FR" sz="2400" b="1" dirty="0">
                <a:solidFill>
                  <a:schemeClr val="tx2"/>
                </a:solidFill>
              </a:rPr>
              <a:t> du patient.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8F05C3B-07B2-674D-865F-40B2C517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6600"/>
                </a:solidFill>
              </a:rPr>
              <a:t>e-RCP </a:t>
            </a:r>
            <a:r>
              <a:rPr lang="fr-FR" sz="4000" dirty="0" err="1">
                <a:solidFill>
                  <a:srgbClr val="FF6600"/>
                </a:solidFill>
              </a:rPr>
              <a:t>OncoDerm</a:t>
            </a:r>
            <a:endParaRPr lang="fr-FR" sz="4000" dirty="0">
              <a:solidFill>
                <a:srgbClr val="FF66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556683-BDCB-C144-B08A-E77744D07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23528" r="26208" b="26601"/>
          <a:stretch/>
        </p:blipFill>
        <p:spPr>
          <a:xfrm>
            <a:off x="8072780" y="5350482"/>
            <a:ext cx="1664247" cy="1142393"/>
          </a:xfrm>
          <a:prstGeom prst="rect">
            <a:avLst/>
          </a:prstGeom>
        </p:spPr>
      </p:pic>
      <p:pic>
        <p:nvPicPr>
          <p:cNvPr id="8" name="Picture 11" descr="baso6">
            <a:extLst>
              <a:ext uri="{FF2B5EF4-FFF2-40B4-BE49-F238E27FC236}">
                <a16:creationId xmlns:a16="http://schemas.microsoft.com/office/drawing/2014/main" id="{7836DCB1-763F-5447-A0DF-84006D3E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9560" y="5322587"/>
            <a:ext cx="1438479" cy="1170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A26484-7150-0E43-9F4E-B8B2CB4ECC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6"/>
          <a:stretch/>
        </p:blipFill>
        <p:spPr>
          <a:xfrm>
            <a:off x="6096000" y="5329292"/>
            <a:ext cx="1664247" cy="11635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E80F53-2E12-B848-9F84-5C7640BFD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2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154B8-44F2-F140-81FC-7AE4D91A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495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6600"/>
                </a:solidFill>
              </a:rPr>
              <a:t>e-RCP </a:t>
            </a:r>
            <a:r>
              <a:rPr lang="fr-FR" sz="4000" dirty="0" err="1">
                <a:solidFill>
                  <a:srgbClr val="FF6600"/>
                </a:solidFill>
              </a:rPr>
              <a:t>OncoDerm</a:t>
            </a:r>
            <a:endParaRPr lang="fr-FR" sz="4000" dirty="0">
              <a:solidFill>
                <a:srgbClr val="FF66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6FC44-610B-D64D-B8AF-3E903D592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u="sng" dirty="0">
                <a:solidFill>
                  <a:srgbClr val="FF6600"/>
                </a:solidFill>
              </a:rPr>
              <a:t>BILAN APRES 14 MOIS D’ACTIVITE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(début en 03/2018 )</a:t>
            </a:r>
            <a:endParaRPr lang="fr-FR" sz="24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40 e-RCP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221 DOSSIERS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140 MELANOMES / 71 CEC / 11 CBC / 5 CARCINOMES RARES</a:t>
            </a:r>
          </a:p>
          <a:p>
            <a:pPr marL="0" indent="0">
              <a:buNone/>
            </a:pP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5 ONCODERMATO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Drs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Gautier,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Ollivaud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Ortoli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Servy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Thomas 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4 CHIR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Drs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Alamdari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Cothier-Savey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Dunet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Karsenty</a:t>
            </a: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7 ANAPATH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Drs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Dallot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Karkouche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Laurent-Roussel, Levy,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Moguelet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Pinquier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Zimmerman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5C797F-E187-B744-977A-456E702CE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60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6FC44-610B-D64D-B8AF-3E903D592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NOUVEAU 3C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(Centre de Coordination en Cancérologie) :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</a:t>
            </a:r>
            <a:r>
              <a:rPr lang="fr-FR" sz="2400" dirty="0">
                <a:solidFill>
                  <a:srgbClr val="FF6600"/>
                </a:solidFill>
              </a:rPr>
              <a:t>3C77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 Réseau de Santé GOSPEL </a:t>
            </a:r>
          </a:p>
          <a:p>
            <a:pPr marL="0" indent="0">
              <a:buNone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LOGICIEL DE e-RCP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DCC de la société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Mediware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projet en cours pour créer notre propre logiciel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06C83B0-870E-4847-A8DD-B5B3AA2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r="1965"/>
          <a:stretch/>
        </p:blipFill>
        <p:spPr>
          <a:xfrm>
            <a:off x="3317875" y="3725308"/>
            <a:ext cx="5157142" cy="258659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C31CCEA-8E96-BB49-BC4E-93FE50F4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495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6600"/>
                </a:solidFill>
              </a:rPr>
              <a:t>e-RCP </a:t>
            </a:r>
            <a:r>
              <a:rPr lang="fr-FR" sz="4000" dirty="0" err="1">
                <a:solidFill>
                  <a:srgbClr val="FF6600"/>
                </a:solidFill>
              </a:rPr>
              <a:t>OncoDerm</a:t>
            </a:r>
            <a:endParaRPr lang="fr-FR" sz="4000" dirty="0">
              <a:solidFill>
                <a:srgbClr val="FF660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8FE8FE-C7A8-2D41-8C75-5718F46D5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154B8-44F2-F140-81FC-7AE4D91A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49509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 err="1">
                <a:solidFill>
                  <a:srgbClr val="FF6600"/>
                </a:solidFill>
              </a:rPr>
              <a:t>OncoDerm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6FC44-610B-D64D-B8AF-3E903D592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u="sng" dirty="0">
                <a:solidFill>
                  <a:srgbClr val="FF6600"/>
                </a:solidFill>
              </a:rPr>
              <a:t>COMMUNICATIONS ORALES ET ECRITES </a:t>
            </a:r>
            <a:r>
              <a:rPr lang="fr-FR" sz="2400" b="1" dirty="0">
                <a:solidFill>
                  <a:srgbClr val="FF6600"/>
                </a:solidFill>
              </a:rPr>
              <a:t>:</a:t>
            </a:r>
          </a:p>
          <a:p>
            <a:pPr marL="0" indent="0">
              <a:buNone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FF6600"/>
                </a:solidFill>
              </a:rPr>
              <a:t>JDP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2017 (poster) et 2018 (com. orale et poster)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Congrès de la </a:t>
            </a:r>
            <a:r>
              <a:rPr lang="fr-FR" sz="2400" dirty="0">
                <a:solidFill>
                  <a:srgbClr val="FF6600"/>
                </a:solidFill>
              </a:rPr>
              <a:t>FFFDEV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2018 (com. orale et poster)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FF6600"/>
                </a:solidFill>
              </a:rPr>
              <a:t>Forum </a:t>
            </a:r>
            <a:r>
              <a:rPr lang="fr-FR" sz="2400" dirty="0" err="1">
                <a:solidFill>
                  <a:srgbClr val="FF6600"/>
                </a:solidFill>
              </a:rPr>
              <a:t>Derm@to</a:t>
            </a:r>
            <a:r>
              <a:rPr lang="fr-FR" sz="2400" dirty="0">
                <a:solidFill>
                  <a:srgbClr val="FF6600"/>
                </a:solidFill>
              </a:rPr>
              <a:t> connecté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 et 2019 (com. orale)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Congrès de la </a:t>
            </a:r>
            <a:r>
              <a:rPr lang="fr-FR" sz="2400" dirty="0">
                <a:solidFill>
                  <a:srgbClr val="FF6600"/>
                </a:solidFill>
              </a:rPr>
              <a:t>SF de Télémédecine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(com. Orale et poster)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Congrès National des Réseaux de Cancérologie </a:t>
            </a:r>
            <a:r>
              <a:rPr lang="fr-FR" sz="2400" dirty="0">
                <a:solidFill>
                  <a:srgbClr val="FF6600"/>
                </a:solidFill>
              </a:rPr>
              <a:t>CNRC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 (com. orale)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FF6600"/>
                </a:solidFill>
              </a:rPr>
              <a:t>Livre Blanc de la Dermatologie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</a:p>
          <a:p>
            <a:pPr marL="0" indent="0">
              <a:buNone/>
            </a:pPr>
            <a:r>
              <a:rPr lang="fr-FR" sz="2400" dirty="0" err="1">
                <a:solidFill>
                  <a:srgbClr val="FF6600"/>
                </a:solidFill>
              </a:rPr>
              <a:t>DermatoMag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12/2018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C3C11A-1AC2-DE4D-9D22-8D7E2A7C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76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029" y="224388"/>
            <a:ext cx="6623073" cy="1003002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6600"/>
                </a:solidFill>
              </a:rPr>
              <a:t>BILAN FINANCIER </a:t>
            </a:r>
            <a:r>
              <a:rPr lang="fr-FR" sz="4000" b="1" dirty="0" err="1">
                <a:solidFill>
                  <a:srgbClr val="FF6600"/>
                </a:solidFill>
              </a:rPr>
              <a:t>OncoDerm</a:t>
            </a:r>
            <a:r>
              <a:rPr lang="fr-FR" sz="4000" b="1" dirty="0">
                <a:solidFill>
                  <a:srgbClr val="FF6600"/>
                </a:solidFill>
              </a:rPr>
              <a:t> 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509138E5-9F64-4BAA-8B9D-379B3A34FC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E433741-3BE9-4E43-8F57-05B672E4623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399086"/>
          <a:ext cx="9541568" cy="5144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5392">
                  <a:extLst>
                    <a:ext uri="{9D8B030D-6E8A-4147-A177-3AD203B41FA5}">
                      <a16:colId xmlns:a16="http://schemas.microsoft.com/office/drawing/2014/main" val="2188744393"/>
                    </a:ext>
                  </a:extLst>
                </a:gridCol>
                <a:gridCol w="2385392">
                  <a:extLst>
                    <a:ext uri="{9D8B030D-6E8A-4147-A177-3AD203B41FA5}">
                      <a16:colId xmlns:a16="http://schemas.microsoft.com/office/drawing/2014/main" val="1973603921"/>
                    </a:ext>
                  </a:extLst>
                </a:gridCol>
                <a:gridCol w="2385392">
                  <a:extLst>
                    <a:ext uri="{9D8B030D-6E8A-4147-A177-3AD203B41FA5}">
                      <a16:colId xmlns:a16="http://schemas.microsoft.com/office/drawing/2014/main" val="3804188369"/>
                    </a:ext>
                  </a:extLst>
                </a:gridCol>
                <a:gridCol w="2385392">
                  <a:extLst>
                    <a:ext uri="{9D8B030D-6E8A-4147-A177-3AD203B41FA5}">
                      <a16:colId xmlns:a16="http://schemas.microsoft.com/office/drawing/2014/main" val="3958591658"/>
                    </a:ext>
                  </a:extLst>
                </a:gridCol>
              </a:tblGrid>
              <a:tr h="643119">
                <a:tc>
                  <a:txBody>
                    <a:bodyPr/>
                    <a:lstStyle/>
                    <a:p>
                      <a:r>
                        <a:rPr lang="fr-FR" dirty="0"/>
                        <a:t>Libellé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Crédit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Débit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Solde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92648"/>
                  </a:ext>
                </a:extLst>
              </a:tr>
              <a:tr h="643119">
                <a:tc>
                  <a:txBody>
                    <a:bodyPr/>
                    <a:lstStyle/>
                    <a:p>
                      <a:r>
                        <a:rPr lang="fr-FR" dirty="0"/>
                        <a:t>Laboratoires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69400</a:t>
                      </a:r>
                    </a:p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771824"/>
                  </a:ext>
                </a:extLst>
              </a:tr>
              <a:tr h="643119">
                <a:tc>
                  <a:txBody>
                    <a:bodyPr/>
                    <a:lstStyle/>
                    <a:p>
                      <a:r>
                        <a:rPr lang="fr-FR" dirty="0" err="1"/>
                        <a:t>Mediware</a:t>
                      </a:r>
                      <a:r>
                        <a:rPr lang="fr-FR" dirty="0"/>
                        <a:t>: logiciel </a:t>
                      </a:r>
                      <a:r>
                        <a:rPr lang="fr-FR" dirty="0" err="1"/>
                        <a:t>eRcp</a:t>
                      </a:r>
                      <a:endParaRPr lang="fr-FR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27360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23736"/>
                  </a:ext>
                </a:extLst>
              </a:tr>
              <a:tr h="643119">
                <a:tc>
                  <a:txBody>
                    <a:bodyPr/>
                    <a:lstStyle/>
                    <a:p>
                      <a:r>
                        <a:rPr lang="fr-FR" dirty="0" err="1"/>
                        <a:t>Ealys</a:t>
                      </a:r>
                      <a:r>
                        <a:rPr lang="fr-FR" dirty="0"/>
                        <a:t>: site </a:t>
                      </a:r>
                      <a:r>
                        <a:rPr lang="fr-FR" dirty="0" err="1"/>
                        <a:t>oncoderm</a:t>
                      </a:r>
                      <a:r>
                        <a:rPr lang="fr-FR" dirty="0"/>
                        <a:t> + photos site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6 530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921065"/>
                  </a:ext>
                </a:extLst>
              </a:tr>
              <a:tr h="643119">
                <a:tc>
                  <a:txBody>
                    <a:bodyPr/>
                    <a:lstStyle/>
                    <a:p>
                      <a:r>
                        <a:rPr lang="fr-FR" dirty="0" err="1"/>
                        <a:t>Gotomeeting</a:t>
                      </a:r>
                      <a:endParaRPr lang="fr-F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395,52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176634"/>
                  </a:ext>
                </a:extLst>
              </a:tr>
              <a:tr h="643119">
                <a:tc>
                  <a:txBody>
                    <a:bodyPr/>
                    <a:lstStyle/>
                    <a:p>
                      <a:r>
                        <a:rPr lang="fr-FR" dirty="0"/>
                        <a:t>Frais de congrès et diners bureau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1767,81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942717"/>
                  </a:ext>
                </a:extLst>
              </a:tr>
              <a:tr h="643119">
                <a:tc>
                  <a:txBody>
                    <a:bodyPr/>
                    <a:lstStyle/>
                    <a:p>
                      <a:r>
                        <a:rPr lang="fr-FR" dirty="0"/>
                        <a:t>Frais  financiers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96,7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73898"/>
                  </a:ext>
                </a:extLst>
              </a:tr>
              <a:tr h="643119">
                <a:tc>
                  <a:txBody>
                    <a:bodyPr/>
                    <a:lstStyle/>
                    <a:p>
                      <a:r>
                        <a:rPr lang="fr-FR" dirty="0"/>
                        <a:t>Total au 15/05/19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+ 32 </a:t>
                      </a:r>
                      <a:r>
                        <a:rPr lang="fr-FR" dirty="0"/>
                        <a:t>281,05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58159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ACEC3EB-AA20-49B2-A891-CD30A438C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6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93" y="1745817"/>
            <a:ext cx="10590413" cy="23876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6600"/>
                </a:solidFill>
                <a:latin typeface="+mn-lt"/>
              </a:rPr>
              <a:t>Traitements adjuvants du mélanome en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990114-E25C-6242-AEB2-2B7CBA97A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05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EB0EB86-8CE4-9149-AC16-B93A19D2F04A}"/>
              </a:ext>
            </a:extLst>
          </p:cNvPr>
          <p:cNvSpPr txBox="1"/>
          <p:nvPr/>
        </p:nvSpPr>
        <p:spPr>
          <a:xfrm>
            <a:off x="2032341" y="2105561"/>
            <a:ext cx="89046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Rappel sur Pronostic </a:t>
            </a:r>
          </a:p>
          <a:p>
            <a:pPr algn="ctr"/>
            <a:r>
              <a:rPr lang="fr-FR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 Mélanome selon les Stades</a:t>
            </a:r>
            <a:endParaRPr lang="fr-FR" sz="5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52BFAD-FE3A-F64B-A3D7-89983F3A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59420743-2033-3446-9021-535501466857}"/>
              </a:ext>
            </a:extLst>
          </p:cNvPr>
          <p:cNvSpPr txBox="1">
            <a:spLocks/>
          </p:cNvSpPr>
          <p:nvPr/>
        </p:nvSpPr>
        <p:spPr>
          <a:xfrm>
            <a:off x="1693025" y="5347711"/>
            <a:ext cx="9144000" cy="529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solidFill>
                  <a:srgbClr val="FF6600"/>
                </a:solidFill>
              </a:rPr>
              <a:t>Laurence </a:t>
            </a:r>
            <a:r>
              <a:rPr lang="fr-FR" dirty="0" err="1">
                <a:solidFill>
                  <a:srgbClr val="FF6600"/>
                </a:solidFill>
              </a:rPr>
              <a:t>Ollivaud</a:t>
            </a:r>
            <a:endParaRPr lang="fr-FR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21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 err="1">
                <a:solidFill>
                  <a:srgbClr val="FF6600"/>
                </a:solidFill>
              </a:rPr>
              <a:t>www.oncoderm.fr</a:t>
            </a:r>
            <a:endParaRPr lang="fr-FR" sz="4000" dirty="0">
              <a:solidFill>
                <a:srgbClr val="FF66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7775" r="5734" b="8085"/>
          <a:stretch/>
        </p:blipFill>
        <p:spPr>
          <a:xfrm>
            <a:off x="1427284" y="1536771"/>
            <a:ext cx="9337431" cy="4835524"/>
          </a:xfrm>
        </p:spPr>
      </p:pic>
    </p:spTree>
    <p:extLst>
      <p:ext uri="{BB962C8B-B14F-4D97-AF65-F5344CB8AC3E}">
        <p14:creationId xmlns:p14="http://schemas.microsoft.com/office/powerpoint/2010/main" val="288974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4B582-DD48-FE49-B10F-828D975F4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STADES I et II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E95A15-1477-BD49-B324-849A80119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728" y="2266497"/>
            <a:ext cx="10330543" cy="435133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6600"/>
                </a:solidFill>
              </a:rPr>
              <a:t>STADE I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Mélanome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 ulcéré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&lt; 2 mm ou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ulcéré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&lt; 1 mm       			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(selon AJCC7 en cours lors essais sur traitement adjuvant)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b="1" dirty="0">
                <a:solidFill>
                  <a:srgbClr val="FF6600"/>
                </a:solidFill>
              </a:rPr>
              <a:t>STADE II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Mélanome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 ulcéré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2 mm ou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ulcéré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&gt; 1mm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fr-FR" b="1" dirty="0">
                <a:solidFill>
                  <a:srgbClr val="FF6600"/>
                </a:solidFill>
              </a:rPr>
              <a:t>SANS ATTEINTE GANGLIONNAIRE (N0) microscopique 		 	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(ganglion sentinelle) </a:t>
            </a:r>
            <a:r>
              <a:rPr lang="fr-FR" b="1" dirty="0">
                <a:solidFill>
                  <a:srgbClr val="FF6600"/>
                </a:solidFill>
              </a:rPr>
              <a:t>ou macroscopique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DD67E2-CE2A-0A4B-8B6B-4514EBCF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07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4B582-DD48-FE49-B10F-828D975F4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STADES III ET IV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E95A15-1477-BD49-B324-849A80119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0543" cy="4351338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rgbClr val="FF6600"/>
                </a:solidFill>
              </a:rPr>
              <a:t>STADE III A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Mélanome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 ulcéré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avec GS + (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micrométastase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b="1" dirty="0">
                <a:solidFill>
                  <a:srgbClr val="FF6600"/>
                </a:solidFill>
              </a:rPr>
              <a:t>STADE III B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Mélanome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ulcéré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avec GS + (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micrométastase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               			ou Mélanome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 ulcéré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avec 1 à 3 N+ (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macrométastase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	métastase(s) en transit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b="1" dirty="0">
                <a:solidFill>
                  <a:srgbClr val="FF6600"/>
                </a:solidFill>
              </a:rPr>
              <a:t>STADE III C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Mélanome ulcéré avec 1 à 3 N+ ou métastase en transit   			ou Mélanome avec 4N+ ou plus                                                           		ou Mélanome avec métastase(s) en transit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N+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b="1" dirty="0">
                <a:solidFill>
                  <a:srgbClr val="FF6600"/>
                </a:solidFill>
              </a:rPr>
              <a:t>STADE IV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Métastase(s) viscérale(s)</a:t>
            </a:r>
          </a:p>
        </p:txBody>
      </p:sp>
    </p:spTree>
    <p:extLst>
      <p:ext uri="{BB962C8B-B14F-4D97-AF65-F5344CB8AC3E}">
        <p14:creationId xmlns:p14="http://schemas.microsoft.com/office/powerpoint/2010/main" val="1418296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6134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Survie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 Stade I, II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ou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III</a:t>
            </a:r>
            <a:endParaRPr lang="en-US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AutoShape 3"/>
          <p:cNvSpPr>
            <a:spLocks noChangeAspect="1" noChangeArrowheads="1" noTextEdit="1"/>
          </p:cNvSpPr>
          <p:nvPr/>
        </p:nvSpPr>
        <p:spPr bwMode="auto">
          <a:xfrm>
            <a:off x="6715635" y="1639540"/>
            <a:ext cx="4324351" cy="3236912"/>
          </a:xfrm>
          <a:prstGeom prst="rect">
            <a:avLst/>
          </a:prstGeom>
          <a:noFill/>
          <a:ln>
            <a:noFill/>
          </a:ln>
          <a:extLst/>
        </p:spPr>
        <p:txBody>
          <a:bodyPr lIns="91427" tIns="45719" rIns="91427" bIns="4571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1" name="Text Box 7"/>
          <p:cNvSpPr txBox="1">
            <a:spLocks noChangeArrowheads="1"/>
          </p:cNvSpPr>
          <p:nvPr/>
        </p:nvSpPr>
        <p:spPr bwMode="auto">
          <a:xfrm>
            <a:off x="2236410" y="5089256"/>
            <a:ext cx="184704" cy="4616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7" tIns="45719" rIns="91427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2" name="Oval 8"/>
          <p:cNvSpPr>
            <a:spLocks noChangeArrowheads="1"/>
          </p:cNvSpPr>
          <p:nvPr/>
        </p:nvSpPr>
        <p:spPr bwMode="gray">
          <a:xfrm>
            <a:off x="4163519" y="2949228"/>
            <a:ext cx="1371600" cy="838200"/>
          </a:xfrm>
          <a:prstGeom prst="ellipse">
            <a:avLst/>
          </a:prstGeom>
          <a:solidFill>
            <a:srgbClr val="05718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lIns="91427" tIns="45719" rIns="91427" bIns="45719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rgbClr val="FFFFFF"/>
              </a:solidFill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3" name="Oval 9"/>
          <p:cNvSpPr>
            <a:spLocks noChangeArrowheads="1"/>
          </p:cNvSpPr>
          <p:nvPr/>
        </p:nvSpPr>
        <p:spPr bwMode="gray">
          <a:xfrm>
            <a:off x="9910154" y="1981701"/>
            <a:ext cx="1635125" cy="2019300"/>
          </a:xfrm>
          <a:prstGeom prst="ellipse">
            <a:avLst/>
          </a:prstGeom>
          <a:solidFill>
            <a:srgbClr val="05718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lIns="91427" tIns="45719" rIns="91427" bIns="45719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7" kern="0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4" name="Text Box 4"/>
          <p:cNvSpPr txBox="1">
            <a:spLocks noChangeArrowheads="1"/>
          </p:cNvSpPr>
          <p:nvPr/>
        </p:nvSpPr>
        <p:spPr bwMode="auto">
          <a:xfrm>
            <a:off x="1220293" y="1368999"/>
            <a:ext cx="3962400" cy="3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283509" algn="r"/>
              </a:tabLst>
            </a:pPr>
            <a:r>
              <a:rPr lang="en-US" altLang="en-US" sz="2133" b="1" dirty="0">
                <a:solidFill>
                  <a:srgbClr val="FF66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Stade I/II</a:t>
            </a:r>
          </a:p>
        </p:txBody>
      </p: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6809283" y="1368999"/>
            <a:ext cx="3962400" cy="3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283509" algn="r"/>
              </a:tabLst>
            </a:pPr>
            <a:r>
              <a:rPr lang="en-US" altLang="en-US" sz="2133" b="1" dirty="0">
                <a:solidFill>
                  <a:srgbClr val="FF66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Stade III</a:t>
            </a:r>
          </a:p>
        </p:txBody>
      </p:sp>
      <p:sp>
        <p:nvSpPr>
          <p:cNvPr id="126" name="Rectangle 4"/>
          <p:cNvSpPr>
            <a:spLocks noChangeArrowheads="1"/>
          </p:cNvSpPr>
          <p:nvPr/>
        </p:nvSpPr>
        <p:spPr bwMode="auto">
          <a:xfrm>
            <a:off x="1628286" y="4608169"/>
            <a:ext cx="3467100" cy="205121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Years</a:t>
            </a:r>
            <a:endParaRPr lang="en-US" sz="1333" dirty="0">
              <a:solidFill>
                <a:prstClr val="black"/>
              </a:solidFill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7" name="Rectangle 5"/>
          <p:cNvSpPr>
            <a:spLocks noChangeArrowheads="1"/>
          </p:cNvSpPr>
          <p:nvPr/>
        </p:nvSpPr>
        <p:spPr bwMode="auto">
          <a:xfrm>
            <a:off x="1577823" y="4355755"/>
            <a:ext cx="94578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8" name="Rectangle 7"/>
          <p:cNvSpPr>
            <a:spLocks noChangeArrowheads="1"/>
          </p:cNvSpPr>
          <p:nvPr/>
        </p:nvSpPr>
        <p:spPr bwMode="auto">
          <a:xfrm>
            <a:off x="1956554" y="4355755"/>
            <a:ext cx="237244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2.5</a:t>
            </a:r>
          </a:p>
        </p:txBody>
      </p: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2805074" y="4355755"/>
            <a:ext cx="237244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7.5</a:t>
            </a:r>
          </a:p>
        </p:txBody>
      </p:sp>
      <p:sp>
        <p:nvSpPr>
          <p:cNvPr id="130" name="Rectangle 11"/>
          <p:cNvSpPr>
            <a:spLocks noChangeArrowheads="1"/>
          </p:cNvSpPr>
          <p:nvPr/>
        </p:nvSpPr>
        <p:spPr bwMode="auto">
          <a:xfrm>
            <a:off x="3622176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131" name="Rectangle 13"/>
          <p:cNvSpPr>
            <a:spLocks noChangeArrowheads="1"/>
          </p:cNvSpPr>
          <p:nvPr/>
        </p:nvSpPr>
        <p:spPr bwMode="auto">
          <a:xfrm>
            <a:off x="4487363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17.5</a:t>
            </a:r>
          </a:p>
        </p:txBody>
      </p:sp>
      <p:sp>
        <p:nvSpPr>
          <p:cNvPr id="132" name="Rectangle 15"/>
          <p:cNvSpPr>
            <a:spLocks noChangeArrowheads="1"/>
          </p:cNvSpPr>
          <p:nvPr/>
        </p:nvSpPr>
        <p:spPr bwMode="auto">
          <a:xfrm>
            <a:off x="4920751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20.0</a:t>
            </a:r>
          </a:p>
        </p:txBody>
      </p:sp>
      <p:sp>
        <p:nvSpPr>
          <p:cNvPr id="133" name="Rectangle 60"/>
          <p:cNvSpPr>
            <a:spLocks noChangeArrowheads="1"/>
          </p:cNvSpPr>
          <p:nvPr/>
        </p:nvSpPr>
        <p:spPr bwMode="auto">
          <a:xfrm>
            <a:off x="1396581" y="4143027"/>
            <a:ext cx="8496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4" name="Rectangle 62"/>
          <p:cNvSpPr>
            <a:spLocks noChangeArrowheads="1"/>
          </p:cNvSpPr>
          <p:nvPr/>
        </p:nvSpPr>
        <p:spPr bwMode="auto">
          <a:xfrm>
            <a:off x="1268339" y="3903315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35" name="Rectangle 64"/>
          <p:cNvSpPr>
            <a:spLocks noChangeArrowheads="1"/>
          </p:cNvSpPr>
          <p:nvPr/>
        </p:nvSpPr>
        <p:spPr bwMode="auto">
          <a:xfrm>
            <a:off x="1268339" y="3665191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136" name="Rectangle 66"/>
          <p:cNvSpPr>
            <a:spLocks noChangeArrowheads="1"/>
          </p:cNvSpPr>
          <p:nvPr/>
        </p:nvSpPr>
        <p:spPr bwMode="auto">
          <a:xfrm>
            <a:off x="1268339" y="3425479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0.3</a:t>
            </a:r>
          </a:p>
        </p:txBody>
      </p:sp>
      <p:sp>
        <p:nvSpPr>
          <p:cNvPr id="137" name="Rectangle 68"/>
          <p:cNvSpPr>
            <a:spLocks noChangeArrowheads="1"/>
          </p:cNvSpPr>
          <p:nvPr/>
        </p:nvSpPr>
        <p:spPr bwMode="auto">
          <a:xfrm>
            <a:off x="1268328" y="3187363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138" name="Rectangle 70"/>
          <p:cNvSpPr>
            <a:spLocks noChangeArrowheads="1"/>
          </p:cNvSpPr>
          <p:nvPr/>
        </p:nvSpPr>
        <p:spPr bwMode="auto">
          <a:xfrm>
            <a:off x="1268339" y="2949227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139" name="Rectangle 72"/>
          <p:cNvSpPr>
            <a:spLocks noChangeArrowheads="1"/>
          </p:cNvSpPr>
          <p:nvPr/>
        </p:nvSpPr>
        <p:spPr bwMode="auto">
          <a:xfrm>
            <a:off x="1268339" y="2709515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140" name="Rectangle 74"/>
          <p:cNvSpPr>
            <a:spLocks noChangeArrowheads="1"/>
          </p:cNvSpPr>
          <p:nvPr/>
        </p:nvSpPr>
        <p:spPr bwMode="auto">
          <a:xfrm>
            <a:off x="1268339" y="2471391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0.7</a:t>
            </a:r>
          </a:p>
        </p:txBody>
      </p:sp>
      <p:sp>
        <p:nvSpPr>
          <p:cNvPr id="141" name="Rectangle 76"/>
          <p:cNvSpPr>
            <a:spLocks noChangeArrowheads="1"/>
          </p:cNvSpPr>
          <p:nvPr/>
        </p:nvSpPr>
        <p:spPr bwMode="auto">
          <a:xfrm>
            <a:off x="1268339" y="2231679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42" name="Rectangle 78"/>
          <p:cNvSpPr>
            <a:spLocks noChangeArrowheads="1"/>
          </p:cNvSpPr>
          <p:nvPr/>
        </p:nvSpPr>
        <p:spPr bwMode="auto">
          <a:xfrm>
            <a:off x="1268339" y="1993555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0.9</a:t>
            </a:r>
          </a:p>
        </p:txBody>
      </p:sp>
      <p:sp>
        <p:nvSpPr>
          <p:cNvPr id="143" name="Rectangle 80"/>
          <p:cNvSpPr>
            <a:spLocks noChangeArrowheads="1"/>
          </p:cNvSpPr>
          <p:nvPr/>
        </p:nvSpPr>
        <p:spPr bwMode="auto">
          <a:xfrm>
            <a:off x="1268339" y="1764952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44" name="Rectangle 4"/>
          <p:cNvSpPr>
            <a:spLocks noChangeArrowheads="1"/>
          </p:cNvSpPr>
          <p:nvPr/>
        </p:nvSpPr>
        <p:spPr bwMode="auto">
          <a:xfrm rot="16200000">
            <a:off x="-139067" y="2957796"/>
            <a:ext cx="2216953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Proportion of Survival Rate</a:t>
            </a:r>
            <a:endParaRPr lang="en-US" sz="1333" dirty="0">
              <a:solidFill>
                <a:prstClr val="black"/>
              </a:solidFill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45" name="Rectangle 13"/>
          <p:cNvSpPr>
            <a:spLocks noChangeArrowheads="1"/>
          </p:cNvSpPr>
          <p:nvPr/>
        </p:nvSpPr>
        <p:spPr bwMode="auto">
          <a:xfrm>
            <a:off x="4055564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15.0</a:t>
            </a:r>
          </a:p>
        </p:txBody>
      </p:sp>
      <p:sp>
        <p:nvSpPr>
          <p:cNvPr id="146" name="Rectangle 11"/>
          <p:cNvSpPr>
            <a:spLocks noChangeArrowheads="1"/>
          </p:cNvSpPr>
          <p:nvPr/>
        </p:nvSpPr>
        <p:spPr bwMode="auto">
          <a:xfrm>
            <a:off x="3195136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10.0</a:t>
            </a:r>
          </a:p>
        </p:txBody>
      </p:sp>
      <p:sp>
        <p:nvSpPr>
          <p:cNvPr id="147" name="Rectangle 7"/>
          <p:cNvSpPr>
            <a:spLocks noChangeArrowheads="1"/>
          </p:cNvSpPr>
          <p:nvPr/>
        </p:nvSpPr>
        <p:spPr bwMode="auto">
          <a:xfrm>
            <a:off x="2383591" y="4355755"/>
            <a:ext cx="237244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5.0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1547320" y="1863379"/>
            <a:ext cx="3560763" cy="2457451"/>
            <a:chOff x="1547318" y="1864528"/>
            <a:chExt cx="3560763" cy="2457450"/>
          </a:xfrm>
        </p:grpSpPr>
        <p:sp>
          <p:nvSpPr>
            <p:cNvPr id="149" name="Line 47"/>
            <p:cNvSpPr>
              <a:spLocks noChangeShapeType="1"/>
            </p:cNvSpPr>
            <p:nvPr/>
          </p:nvSpPr>
          <p:spPr bwMode="auto">
            <a:xfrm>
              <a:off x="1621931" y="4258478"/>
              <a:ext cx="0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0" name="Line 49"/>
            <p:cNvSpPr>
              <a:spLocks noChangeShapeType="1"/>
            </p:cNvSpPr>
            <p:nvPr/>
          </p:nvSpPr>
          <p:spPr bwMode="auto">
            <a:xfrm>
              <a:off x="2063256" y="4258478"/>
              <a:ext cx="0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1" name="Line 51"/>
            <p:cNvSpPr>
              <a:spLocks noChangeShapeType="1"/>
            </p:cNvSpPr>
            <p:nvPr/>
          </p:nvSpPr>
          <p:spPr bwMode="auto">
            <a:xfrm>
              <a:off x="2926856" y="4258478"/>
              <a:ext cx="1587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2" name="Line 53"/>
            <p:cNvSpPr>
              <a:spLocks noChangeShapeType="1"/>
            </p:cNvSpPr>
            <p:nvPr/>
          </p:nvSpPr>
          <p:spPr bwMode="auto">
            <a:xfrm>
              <a:off x="3790456" y="4258478"/>
              <a:ext cx="0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3" name="Line 55"/>
            <p:cNvSpPr>
              <a:spLocks noChangeShapeType="1"/>
            </p:cNvSpPr>
            <p:nvPr/>
          </p:nvSpPr>
          <p:spPr bwMode="auto">
            <a:xfrm>
              <a:off x="4654056" y="4258478"/>
              <a:ext cx="0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4" name="Line 57"/>
            <p:cNvSpPr>
              <a:spLocks noChangeShapeType="1"/>
            </p:cNvSpPr>
            <p:nvPr/>
          </p:nvSpPr>
          <p:spPr bwMode="auto">
            <a:xfrm>
              <a:off x="5090618" y="4258478"/>
              <a:ext cx="0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5" name="Line 61"/>
            <p:cNvSpPr>
              <a:spLocks noChangeShapeType="1"/>
            </p:cNvSpPr>
            <p:nvPr/>
          </p:nvSpPr>
          <p:spPr bwMode="auto">
            <a:xfrm>
              <a:off x="1547318" y="4245778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6" name="Line 63"/>
            <p:cNvSpPr>
              <a:spLocks noChangeShapeType="1"/>
            </p:cNvSpPr>
            <p:nvPr/>
          </p:nvSpPr>
          <p:spPr bwMode="auto">
            <a:xfrm>
              <a:off x="1547318" y="4017178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7" name="Line 65"/>
            <p:cNvSpPr>
              <a:spLocks noChangeShapeType="1"/>
            </p:cNvSpPr>
            <p:nvPr/>
          </p:nvSpPr>
          <p:spPr bwMode="auto">
            <a:xfrm>
              <a:off x="1547318" y="3780641"/>
              <a:ext cx="63500" cy="158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8" name="Line 67"/>
            <p:cNvSpPr>
              <a:spLocks noChangeShapeType="1"/>
            </p:cNvSpPr>
            <p:nvPr/>
          </p:nvSpPr>
          <p:spPr bwMode="auto">
            <a:xfrm>
              <a:off x="1547318" y="3539341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59" name="Line 69"/>
            <p:cNvSpPr>
              <a:spLocks noChangeShapeType="1"/>
            </p:cNvSpPr>
            <p:nvPr/>
          </p:nvSpPr>
          <p:spPr bwMode="auto">
            <a:xfrm>
              <a:off x="1547318" y="3302803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0" name="Line 71"/>
            <p:cNvSpPr>
              <a:spLocks noChangeShapeType="1"/>
            </p:cNvSpPr>
            <p:nvPr/>
          </p:nvSpPr>
          <p:spPr bwMode="auto">
            <a:xfrm>
              <a:off x="1547318" y="3059916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1" name="Line 73"/>
            <p:cNvSpPr>
              <a:spLocks noChangeShapeType="1"/>
            </p:cNvSpPr>
            <p:nvPr/>
          </p:nvSpPr>
          <p:spPr bwMode="auto">
            <a:xfrm>
              <a:off x="1547318" y="2818616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2" name="Line 75"/>
            <p:cNvSpPr>
              <a:spLocks noChangeShapeType="1"/>
            </p:cNvSpPr>
            <p:nvPr/>
          </p:nvSpPr>
          <p:spPr bwMode="auto">
            <a:xfrm>
              <a:off x="1547318" y="2582078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3" name="Line 77"/>
            <p:cNvSpPr>
              <a:spLocks noChangeShapeType="1"/>
            </p:cNvSpPr>
            <p:nvPr/>
          </p:nvSpPr>
          <p:spPr bwMode="auto">
            <a:xfrm>
              <a:off x="1547318" y="2340778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4" name="Line 79"/>
            <p:cNvSpPr>
              <a:spLocks noChangeShapeType="1"/>
            </p:cNvSpPr>
            <p:nvPr/>
          </p:nvSpPr>
          <p:spPr bwMode="auto">
            <a:xfrm>
              <a:off x="1547318" y="2104241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5" name="Line 81"/>
            <p:cNvSpPr>
              <a:spLocks noChangeShapeType="1"/>
            </p:cNvSpPr>
            <p:nvPr/>
          </p:nvSpPr>
          <p:spPr bwMode="auto">
            <a:xfrm>
              <a:off x="1547318" y="1878816"/>
              <a:ext cx="63500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b="1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66" name="Straight Connector 51"/>
            <p:cNvCxnSpPr>
              <a:cxnSpLocks noChangeShapeType="1"/>
            </p:cNvCxnSpPr>
            <p:nvPr/>
          </p:nvCxnSpPr>
          <p:spPr bwMode="auto">
            <a:xfrm flipV="1">
              <a:off x="1609231" y="4245778"/>
              <a:ext cx="3498850" cy="0"/>
            </a:xfrm>
            <a:prstGeom prst="line">
              <a:avLst/>
            </a:prstGeom>
            <a:noFill/>
            <a:ln w="12700" algn="ctr">
              <a:solidFill>
                <a:sysClr val="windowText" lastClr="000000"/>
              </a:solidFill>
              <a:round/>
              <a:headEnd/>
              <a:tailEnd/>
            </a:ln>
          </p:spPr>
        </p:cxnSp>
        <p:cxnSp>
          <p:nvCxnSpPr>
            <p:cNvPr id="167" name="Straight Connector 52"/>
            <p:cNvCxnSpPr>
              <a:cxnSpLocks noChangeShapeType="1"/>
            </p:cNvCxnSpPr>
            <p:nvPr/>
          </p:nvCxnSpPr>
          <p:spPr bwMode="auto">
            <a:xfrm flipH="1">
              <a:off x="1621931" y="1864528"/>
              <a:ext cx="0" cy="2395538"/>
            </a:xfrm>
            <a:prstGeom prst="line">
              <a:avLst/>
            </a:prstGeom>
            <a:noFill/>
            <a:ln w="12700" algn="ctr">
              <a:solidFill>
                <a:sysClr val="windowText" lastClr="000000"/>
              </a:solidFill>
              <a:round/>
              <a:headEnd/>
              <a:tailEnd/>
            </a:ln>
          </p:spPr>
        </p:cxnSp>
        <p:sp>
          <p:nvSpPr>
            <p:cNvPr id="168" name="Line 55"/>
            <p:cNvSpPr>
              <a:spLocks noChangeShapeType="1"/>
            </p:cNvSpPr>
            <p:nvPr/>
          </p:nvSpPr>
          <p:spPr bwMode="auto">
            <a:xfrm>
              <a:off x="4222256" y="4258478"/>
              <a:ext cx="0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9" name="Line 53"/>
            <p:cNvSpPr>
              <a:spLocks noChangeShapeType="1"/>
            </p:cNvSpPr>
            <p:nvPr/>
          </p:nvSpPr>
          <p:spPr bwMode="auto">
            <a:xfrm>
              <a:off x="3363418" y="4258478"/>
              <a:ext cx="0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70" name="Line 49"/>
            <p:cNvSpPr>
              <a:spLocks noChangeShapeType="1"/>
            </p:cNvSpPr>
            <p:nvPr/>
          </p:nvSpPr>
          <p:spPr bwMode="auto">
            <a:xfrm>
              <a:off x="2490293" y="4258478"/>
              <a:ext cx="0" cy="635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Char char="•"/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171" name="Rectangle 78"/>
          <p:cNvSpPr>
            <a:spLocks noChangeArrowheads="1"/>
          </p:cNvSpPr>
          <p:nvPr/>
        </p:nvSpPr>
        <p:spPr bwMode="auto">
          <a:xfrm>
            <a:off x="4303059" y="1937993"/>
            <a:ext cx="1028871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IA (n = 9452)</a:t>
            </a:r>
          </a:p>
        </p:txBody>
      </p:sp>
      <p:sp>
        <p:nvSpPr>
          <p:cNvPr id="172" name="Rectangle 78"/>
          <p:cNvSpPr>
            <a:spLocks noChangeArrowheads="1"/>
          </p:cNvSpPr>
          <p:nvPr/>
        </p:nvSpPr>
        <p:spPr bwMode="auto">
          <a:xfrm>
            <a:off x="4302700" y="2168179"/>
            <a:ext cx="1038746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IB (n = 8918)</a:t>
            </a:r>
          </a:p>
        </p:txBody>
      </p:sp>
      <p:sp>
        <p:nvSpPr>
          <p:cNvPr id="173" name="Rectangle 78"/>
          <p:cNvSpPr>
            <a:spLocks noChangeArrowheads="1"/>
          </p:cNvSpPr>
          <p:nvPr/>
        </p:nvSpPr>
        <p:spPr bwMode="auto">
          <a:xfrm>
            <a:off x="4321621" y="2607917"/>
            <a:ext cx="1078565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IIA (n = 4644)</a:t>
            </a:r>
          </a:p>
        </p:txBody>
      </p:sp>
      <p:sp>
        <p:nvSpPr>
          <p:cNvPr id="174" name="Rectangle 78"/>
          <p:cNvSpPr>
            <a:spLocks noChangeArrowheads="1"/>
          </p:cNvSpPr>
          <p:nvPr/>
        </p:nvSpPr>
        <p:spPr bwMode="auto">
          <a:xfrm>
            <a:off x="4316517" y="3163541"/>
            <a:ext cx="1088438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IIB (n = 3228)</a:t>
            </a:r>
          </a:p>
        </p:txBody>
      </p:sp>
      <p:sp>
        <p:nvSpPr>
          <p:cNvPr id="175" name="Rectangle 78"/>
          <p:cNvSpPr>
            <a:spLocks noChangeArrowheads="1"/>
          </p:cNvSpPr>
          <p:nvPr/>
        </p:nvSpPr>
        <p:spPr bwMode="auto">
          <a:xfrm>
            <a:off x="4319599" y="3404841"/>
            <a:ext cx="1098057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IIC (n = 1397)</a:t>
            </a:r>
          </a:p>
        </p:txBody>
      </p:sp>
      <p:sp>
        <p:nvSpPr>
          <p:cNvPr id="176" name="Rectangle 4"/>
          <p:cNvSpPr>
            <a:spLocks noChangeArrowheads="1"/>
          </p:cNvSpPr>
          <p:nvPr/>
        </p:nvSpPr>
        <p:spPr bwMode="auto">
          <a:xfrm>
            <a:off x="7387138" y="4608169"/>
            <a:ext cx="3467100" cy="205121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Years</a:t>
            </a:r>
            <a:endParaRPr lang="en-US" sz="1333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77" name="Rectangle 5"/>
          <p:cNvSpPr>
            <a:spLocks noChangeArrowheads="1"/>
          </p:cNvSpPr>
          <p:nvPr/>
        </p:nvSpPr>
        <p:spPr bwMode="auto">
          <a:xfrm>
            <a:off x="7335891" y="4355755"/>
            <a:ext cx="94578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8" name="Rectangle 7"/>
          <p:cNvSpPr>
            <a:spLocks noChangeArrowheads="1"/>
          </p:cNvSpPr>
          <p:nvPr/>
        </p:nvSpPr>
        <p:spPr bwMode="auto">
          <a:xfrm>
            <a:off x="7714614" y="4355755"/>
            <a:ext cx="237244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2.5</a:t>
            </a:r>
          </a:p>
        </p:txBody>
      </p:sp>
      <p:sp>
        <p:nvSpPr>
          <p:cNvPr id="179" name="Rectangle 9"/>
          <p:cNvSpPr>
            <a:spLocks noChangeArrowheads="1"/>
          </p:cNvSpPr>
          <p:nvPr/>
        </p:nvSpPr>
        <p:spPr bwMode="auto">
          <a:xfrm>
            <a:off x="8563131" y="4355755"/>
            <a:ext cx="237244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7.5</a:t>
            </a:r>
          </a:p>
        </p:txBody>
      </p:sp>
      <p:sp>
        <p:nvSpPr>
          <p:cNvPr id="180" name="Rectangle 11"/>
          <p:cNvSpPr>
            <a:spLocks noChangeArrowheads="1"/>
          </p:cNvSpPr>
          <p:nvPr/>
        </p:nvSpPr>
        <p:spPr bwMode="auto">
          <a:xfrm>
            <a:off x="9379440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181" name="Rectangle 13"/>
          <p:cNvSpPr>
            <a:spLocks noChangeArrowheads="1"/>
          </p:cNvSpPr>
          <p:nvPr/>
        </p:nvSpPr>
        <p:spPr bwMode="auto">
          <a:xfrm>
            <a:off x="10244631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17.5</a:t>
            </a:r>
          </a:p>
        </p:txBody>
      </p:sp>
      <p:sp>
        <p:nvSpPr>
          <p:cNvPr id="182" name="Rectangle 15"/>
          <p:cNvSpPr>
            <a:spLocks noChangeArrowheads="1"/>
          </p:cNvSpPr>
          <p:nvPr/>
        </p:nvSpPr>
        <p:spPr bwMode="auto">
          <a:xfrm>
            <a:off x="10679604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20.0</a:t>
            </a:r>
          </a:p>
        </p:txBody>
      </p:sp>
      <p:sp>
        <p:nvSpPr>
          <p:cNvPr id="183" name="Rectangle 60"/>
          <p:cNvSpPr>
            <a:spLocks noChangeArrowheads="1"/>
          </p:cNvSpPr>
          <p:nvPr/>
        </p:nvSpPr>
        <p:spPr bwMode="auto">
          <a:xfrm>
            <a:off x="7153847" y="4143027"/>
            <a:ext cx="8496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4" name="Rectangle 62"/>
          <p:cNvSpPr>
            <a:spLocks noChangeArrowheads="1"/>
          </p:cNvSpPr>
          <p:nvPr/>
        </p:nvSpPr>
        <p:spPr bwMode="auto">
          <a:xfrm>
            <a:off x="7025606" y="3903315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85" name="Rectangle 64"/>
          <p:cNvSpPr>
            <a:spLocks noChangeArrowheads="1"/>
          </p:cNvSpPr>
          <p:nvPr/>
        </p:nvSpPr>
        <p:spPr bwMode="auto">
          <a:xfrm>
            <a:off x="7025606" y="3665191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186" name="Rectangle 66"/>
          <p:cNvSpPr>
            <a:spLocks noChangeArrowheads="1"/>
          </p:cNvSpPr>
          <p:nvPr/>
        </p:nvSpPr>
        <p:spPr bwMode="auto">
          <a:xfrm>
            <a:off x="7025606" y="3425479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0.3</a:t>
            </a:r>
          </a:p>
        </p:txBody>
      </p:sp>
      <p:sp>
        <p:nvSpPr>
          <p:cNvPr id="187" name="Rectangle 68"/>
          <p:cNvSpPr>
            <a:spLocks noChangeArrowheads="1"/>
          </p:cNvSpPr>
          <p:nvPr/>
        </p:nvSpPr>
        <p:spPr bwMode="auto">
          <a:xfrm>
            <a:off x="7025596" y="3187363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188" name="Rectangle 70"/>
          <p:cNvSpPr>
            <a:spLocks noChangeArrowheads="1"/>
          </p:cNvSpPr>
          <p:nvPr/>
        </p:nvSpPr>
        <p:spPr bwMode="auto">
          <a:xfrm>
            <a:off x="7025606" y="2949227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189" name="Rectangle 72"/>
          <p:cNvSpPr>
            <a:spLocks noChangeArrowheads="1"/>
          </p:cNvSpPr>
          <p:nvPr/>
        </p:nvSpPr>
        <p:spPr bwMode="auto">
          <a:xfrm>
            <a:off x="7025606" y="2709515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190" name="Rectangle 74"/>
          <p:cNvSpPr>
            <a:spLocks noChangeArrowheads="1"/>
          </p:cNvSpPr>
          <p:nvPr/>
        </p:nvSpPr>
        <p:spPr bwMode="auto">
          <a:xfrm>
            <a:off x="7025606" y="2471391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0.7</a:t>
            </a:r>
          </a:p>
        </p:txBody>
      </p:sp>
      <p:sp>
        <p:nvSpPr>
          <p:cNvPr id="191" name="Rectangle 76"/>
          <p:cNvSpPr>
            <a:spLocks noChangeArrowheads="1"/>
          </p:cNvSpPr>
          <p:nvPr/>
        </p:nvSpPr>
        <p:spPr bwMode="auto">
          <a:xfrm>
            <a:off x="7025606" y="2231679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92" name="Rectangle 78"/>
          <p:cNvSpPr>
            <a:spLocks noChangeArrowheads="1"/>
          </p:cNvSpPr>
          <p:nvPr/>
        </p:nvSpPr>
        <p:spPr bwMode="auto">
          <a:xfrm>
            <a:off x="7025606" y="1993555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0.9</a:t>
            </a:r>
          </a:p>
        </p:txBody>
      </p:sp>
      <p:sp>
        <p:nvSpPr>
          <p:cNvPr id="193" name="Rectangle 80"/>
          <p:cNvSpPr>
            <a:spLocks noChangeArrowheads="1"/>
          </p:cNvSpPr>
          <p:nvPr/>
        </p:nvSpPr>
        <p:spPr bwMode="auto">
          <a:xfrm>
            <a:off x="7025606" y="1764952"/>
            <a:ext cx="2132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94" name="Rectangle 4"/>
          <p:cNvSpPr>
            <a:spLocks noChangeArrowheads="1"/>
          </p:cNvSpPr>
          <p:nvPr/>
        </p:nvSpPr>
        <p:spPr bwMode="auto">
          <a:xfrm rot="16200000">
            <a:off x="5619000" y="2957796"/>
            <a:ext cx="2216953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Proportion of Survival Rate</a:t>
            </a:r>
            <a:endParaRPr lang="en-US" sz="1333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95" name="Rectangle 13"/>
          <p:cNvSpPr>
            <a:spLocks noChangeArrowheads="1"/>
          </p:cNvSpPr>
          <p:nvPr/>
        </p:nvSpPr>
        <p:spPr bwMode="auto">
          <a:xfrm>
            <a:off x="9812831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15.0</a:t>
            </a:r>
          </a:p>
        </p:txBody>
      </p:sp>
      <p:sp>
        <p:nvSpPr>
          <p:cNvPr id="196" name="Rectangle 11"/>
          <p:cNvSpPr>
            <a:spLocks noChangeArrowheads="1"/>
          </p:cNvSpPr>
          <p:nvPr/>
        </p:nvSpPr>
        <p:spPr bwMode="auto">
          <a:xfrm>
            <a:off x="8952402" y="4355755"/>
            <a:ext cx="331821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10.0</a:t>
            </a: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141648" y="4355755"/>
            <a:ext cx="237244" cy="2051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5.0</a:t>
            </a:r>
          </a:p>
        </p:txBody>
      </p:sp>
      <p:grpSp>
        <p:nvGrpSpPr>
          <p:cNvPr id="198" name="Group 197"/>
          <p:cNvGrpSpPr/>
          <p:nvPr/>
        </p:nvGrpSpPr>
        <p:grpSpPr>
          <a:xfrm>
            <a:off x="7306173" y="1863379"/>
            <a:ext cx="3560763" cy="2457451"/>
            <a:chOff x="7306171" y="1864528"/>
            <a:chExt cx="3560762" cy="2457450"/>
          </a:xfrm>
        </p:grpSpPr>
        <p:cxnSp>
          <p:nvCxnSpPr>
            <p:cNvPr id="199" name="Straight Connector 102"/>
            <p:cNvCxnSpPr>
              <a:cxnSpLocks noChangeShapeType="1"/>
            </p:cNvCxnSpPr>
            <p:nvPr/>
          </p:nvCxnSpPr>
          <p:spPr bwMode="auto">
            <a:xfrm flipV="1">
              <a:off x="7368083" y="4245778"/>
              <a:ext cx="3498850" cy="0"/>
            </a:xfrm>
            <a:prstGeom prst="line">
              <a:avLst/>
            </a:prstGeom>
            <a:noFill/>
            <a:ln w="12700" algn="ctr">
              <a:solidFill>
                <a:sysClr val="windowText" lastClr="000000"/>
              </a:solidFill>
              <a:round/>
              <a:headEnd/>
              <a:tailEnd/>
            </a:ln>
          </p:spPr>
        </p:cxnSp>
        <p:grpSp>
          <p:nvGrpSpPr>
            <p:cNvPr id="200" name="Group 199"/>
            <p:cNvGrpSpPr/>
            <p:nvPr/>
          </p:nvGrpSpPr>
          <p:grpSpPr>
            <a:xfrm>
              <a:off x="7306171" y="1864528"/>
              <a:ext cx="3543300" cy="2457450"/>
              <a:chOff x="7306171" y="1864528"/>
              <a:chExt cx="3543300" cy="2457450"/>
            </a:xfrm>
          </p:grpSpPr>
          <p:sp>
            <p:nvSpPr>
              <p:cNvPr id="201" name="Line 47"/>
              <p:cNvSpPr>
                <a:spLocks noChangeShapeType="1"/>
              </p:cNvSpPr>
              <p:nvPr/>
            </p:nvSpPr>
            <p:spPr bwMode="auto">
              <a:xfrm>
                <a:off x="7379196" y="4258478"/>
                <a:ext cx="0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2" name="Line 49"/>
              <p:cNvSpPr>
                <a:spLocks noChangeShapeType="1"/>
              </p:cNvSpPr>
              <p:nvPr/>
            </p:nvSpPr>
            <p:spPr bwMode="auto">
              <a:xfrm>
                <a:off x="7820521" y="4258478"/>
                <a:ext cx="0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3" name="Line 51"/>
              <p:cNvSpPr>
                <a:spLocks noChangeShapeType="1"/>
              </p:cNvSpPr>
              <p:nvPr/>
            </p:nvSpPr>
            <p:spPr bwMode="auto">
              <a:xfrm>
                <a:off x="8684121" y="4258478"/>
                <a:ext cx="1587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4" name="Line 53"/>
              <p:cNvSpPr>
                <a:spLocks noChangeShapeType="1"/>
              </p:cNvSpPr>
              <p:nvPr/>
            </p:nvSpPr>
            <p:spPr bwMode="auto">
              <a:xfrm>
                <a:off x="9549308" y="4258478"/>
                <a:ext cx="0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5" name="Line 55"/>
              <p:cNvSpPr>
                <a:spLocks noChangeShapeType="1"/>
              </p:cNvSpPr>
              <p:nvPr/>
            </p:nvSpPr>
            <p:spPr bwMode="auto">
              <a:xfrm>
                <a:off x="10411321" y="4258478"/>
                <a:ext cx="0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6" name="Line 57"/>
              <p:cNvSpPr>
                <a:spLocks noChangeShapeType="1"/>
              </p:cNvSpPr>
              <p:nvPr/>
            </p:nvSpPr>
            <p:spPr bwMode="auto">
              <a:xfrm>
                <a:off x="10849471" y="4258478"/>
                <a:ext cx="0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7" name="Line 61"/>
              <p:cNvSpPr>
                <a:spLocks noChangeShapeType="1"/>
              </p:cNvSpPr>
              <p:nvPr/>
            </p:nvSpPr>
            <p:spPr bwMode="auto">
              <a:xfrm>
                <a:off x="7306171" y="4245778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8" name="Line 63"/>
              <p:cNvSpPr>
                <a:spLocks noChangeShapeType="1"/>
              </p:cNvSpPr>
              <p:nvPr/>
            </p:nvSpPr>
            <p:spPr bwMode="auto">
              <a:xfrm>
                <a:off x="7306171" y="4017178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9" name="Line 65"/>
              <p:cNvSpPr>
                <a:spLocks noChangeShapeType="1"/>
              </p:cNvSpPr>
              <p:nvPr/>
            </p:nvSpPr>
            <p:spPr bwMode="auto">
              <a:xfrm>
                <a:off x="7306171" y="3780641"/>
                <a:ext cx="63500" cy="1587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0" name="Line 67"/>
              <p:cNvSpPr>
                <a:spLocks noChangeShapeType="1"/>
              </p:cNvSpPr>
              <p:nvPr/>
            </p:nvSpPr>
            <p:spPr bwMode="auto">
              <a:xfrm>
                <a:off x="7306171" y="3539341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1" name="Line 69"/>
              <p:cNvSpPr>
                <a:spLocks noChangeShapeType="1"/>
              </p:cNvSpPr>
              <p:nvPr/>
            </p:nvSpPr>
            <p:spPr bwMode="auto">
              <a:xfrm>
                <a:off x="7306171" y="3302803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2" name="Line 71"/>
              <p:cNvSpPr>
                <a:spLocks noChangeShapeType="1"/>
              </p:cNvSpPr>
              <p:nvPr/>
            </p:nvSpPr>
            <p:spPr bwMode="auto">
              <a:xfrm>
                <a:off x="7306171" y="3059916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3" name="Line 73"/>
              <p:cNvSpPr>
                <a:spLocks noChangeShapeType="1"/>
              </p:cNvSpPr>
              <p:nvPr/>
            </p:nvSpPr>
            <p:spPr bwMode="auto">
              <a:xfrm>
                <a:off x="7306171" y="2818616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4" name="Line 75"/>
              <p:cNvSpPr>
                <a:spLocks noChangeShapeType="1"/>
              </p:cNvSpPr>
              <p:nvPr/>
            </p:nvSpPr>
            <p:spPr bwMode="auto">
              <a:xfrm>
                <a:off x="7306171" y="2582078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5" name="Line 77"/>
              <p:cNvSpPr>
                <a:spLocks noChangeShapeType="1"/>
              </p:cNvSpPr>
              <p:nvPr/>
            </p:nvSpPr>
            <p:spPr bwMode="auto">
              <a:xfrm>
                <a:off x="7306171" y="2340778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6" name="Line 79"/>
              <p:cNvSpPr>
                <a:spLocks noChangeShapeType="1"/>
              </p:cNvSpPr>
              <p:nvPr/>
            </p:nvSpPr>
            <p:spPr bwMode="auto">
              <a:xfrm>
                <a:off x="7306171" y="2104241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7" name="Line 81"/>
              <p:cNvSpPr>
                <a:spLocks noChangeShapeType="1"/>
              </p:cNvSpPr>
              <p:nvPr/>
            </p:nvSpPr>
            <p:spPr bwMode="auto">
              <a:xfrm>
                <a:off x="7306171" y="1878816"/>
                <a:ext cx="63500" cy="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b="1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cxnSp>
            <p:nvCxnSpPr>
              <p:cNvPr id="218" name="Straight Connector 103"/>
              <p:cNvCxnSpPr>
                <a:cxnSpLocks noChangeShapeType="1"/>
              </p:cNvCxnSpPr>
              <p:nvPr/>
            </p:nvCxnSpPr>
            <p:spPr bwMode="auto">
              <a:xfrm flipH="1">
                <a:off x="7379196" y="1864528"/>
                <a:ext cx="0" cy="2395538"/>
              </a:xfrm>
              <a:prstGeom prst="line">
                <a:avLst/>
              </a:prstGeom>
              <a:noFill/>
              <a:ln w="12700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219" name="Line 55"/>
              <p:cNvSpPr>
                <a:spLocks noChangeShapeType="1"/>
              </p:cNvSpPr>
              <p:nvPr/>
            </p:nvSpPr>
            <p:spPr bwMode="auto">
              <a:xfrm>
                <a:off x="9979521" y="4258478"/>
                <a:ext cx="0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0" name="Line 53"/>
              <p:cNvSpPr>
                <a:spLocks noChangeShapeType="1"/>
              </p:cNvSpPr>
              <p:nvPr/>
            </p:nvSpPr>
            <p:spPr bwMode="auto">
              <a:xfrm>
                <a:off x="9122271" y="4258478"/>
                <a:ext cx="0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21" name="Line 49"/>
              <p:cNvSpPr>
                <a:spLocks noChangeShapeType="1"/>
              </p:cNvSpPr>
              <p:nvPr/>
            </p:nvSpPr>
            <p:spPr bwMode="auto">
              <a:xfrm>
                <a:off x="8247558" y="4258478"/>
                <a:ext cx="0" cy="6350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Font typeface="Wingdings" pitchFamily="2" charset="2"/>
                  <a:buChar char="•"/>
                  <a:defRPr/>
                </a:pPr>
                <a:endParaRPr lang="en-US" sz="1467" kern="0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2" name="Rectangle 78"/>
          <p:cNvSpPr>
            <a:spLocks noChangeArrowheads="1"/>
          </p:cNvSpPr>
          <p:nvPr/>
        </p:nvSpPr>
        <p:spPr bwMode="auto">
          <a:xfrm>
            <a:off x="10092811" y="2390429"/>
            <a:ext cx="1192121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IIIA</a:t>
            </a:r>
            <a:r>
              <a:rPr lang="en-US" sz="1400" baseline="30000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b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 (n = 1196)</a:t>
            </a:r>
          </a:p>
        </p:txBody>
      </p:sp>
      <p:sp>
        <p:nvSpPr>
          <p:cNvPr id="223" name="Rectangle 78"/>
          <p:cNvSpPr>
            <a:spLocks noChangeArrowheads="1"/>
          </p:cNvSpPr>
          <p:nvPr/>
        </p:nvSpPr>
        <p:spPr bwMode="auto">
          <a:xfrm>
            <a:off x="10192836" y="3019079"/>
            <a:ext cx="1138132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IIIB (n = 1391)</a:t>
            </a:r>
          </a:p>
        </p:txBody>
      </p:sp>
      <p:sp>
        <p:nvSpPr>
          <p:cNvPr id="224" name="Rectangle 78"/>
          <p:cNvSpPr>
            <a:spLocks noChangeArrowheads="1"/>
          </p:cNvSpPr>
          <p:nvPr/>
        </p:nvSpPr>
        <p:spPr bwMode="auto">
          <a:xfrm>
            <a:off x="10207991" y="3442941"/>
            <a:ext cx="1048364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anose="020B0604020202020204" pitchFamily="34" charset="0"/>
              </a:rPr>
              <a:t>IIIC (n = 720)</a:t>
            </a:r>
          </a:p>
        </p:txBody>
      </p:sp>
      <p:sp>
        <p:nvSpPr>
          <p:cNvPr id="225" name="Freeform 116"/>
          <p:cNvSpPr>
            <a:spLocks/>
          </p:cNvSpPr>
          <p:nvPr/>
        </p:nvSpPr>
        <p:spPr bwMode="invGray">
          <a:xfrm>
            <a:off x="7383973" y="1871317"/>
            <a:ext cx="2652713" cy="963612"/>
          </a:xfrm>
          <a:custGeom>
            <a:avLst/>
            <a:gdLst>
              <a:gd name="T0" fmla="*/ 0 w 2652713"/>
              <a:gd name="T1" fmla="*/ 0 h 964406"/>
              <a:gd name="T2" fmla="*/ 107156 w 2652713"/>
              <a:gd name="T3" fmla="*/ 4734 h 964406"/>
              <a:gd name="T4" fmla="*/ 202406 w 2652713"/>
              <a:gd name="T5" fmla="*/ 66290 h 964406"/>
              <a:gd name="T6" fmla="*/ 259556 w 2652713"/>
              <a:gd name="T7" fmla="*/ 123112 h 964406"/>
              <a:gd name="T8" fmla="*/ 271463 w 2652713"/>
              <a:gd name="T9" fmla="*/ 156259 h 964406"/>
              <a:gd name="T10" fmla="*/ 326231 w 2652713"/>
              <a:gd name="T11" fmla="*/ 205978 h 964406"/>
              <a:gd name="T12" fmla="*/ 352425 w 2652713"/>
              <a:gd name="T13" fmla="*/ 208345 h 964406"/>
              <a:gd name="T14" fmla="*/ 388144 w 2652713"/>
              <a:gd name="T15" fmla="*/ 229653 h 964406"/>
              <a:gd name="T16" fmla="*/ 404813 w 2652713"/>
              <a:gd name="T17" fmla="*/ 265167 h 964406"/>
              <a:gd name="T18" fmla="*/ 516731 w 2652713"/>
              <a:gd name="T19" fmla="*/ 303048 h 964406"/>
              <a:gd name="T20" fmla="*/ 550069 w 2652713"/>
              <a:gd name="T21" fmla="*/ 348032 h 964406"/>
              <a:gd name="T22" fmla="*/ 585788 w 2652713"/>
              <a:gd name="T23" fmla="*/ 350399 h 964406"/>
              <a:gd name="T24" fmla="*/ 659606 w 2652713"/>
              <a:gd name="T25" fmla="*/ 428528 h 964406"/>
              <a:gd name="T26" fmla="*/ 681038 w 2652713"/>
              <a:gd name="T27" fmla="*/ 428528 h 964406"/>
              <a:gd name="T28" fmla="*/ 704850 w 2652713"/>
              <a:gd name="T29" fmla="*/ 456939 h 964406"/>
              <a:gd name="T30" fmla="*/ 738188 w 2652713"/>
              <a:gd name="T31" fmla="*/ 499555 h 964406"/>
              <a:gd name="T32" fmla="*/ 783431 w 2652713"/>
              <a:gd name="T33" fmla="*/ 513761 h 964406"/>
              <a:gd name="T34" fmla="*/ 814388 w 2652713"/>
              <a:gd name="T35" fmla="*/ 518496 h 964406"/>
              <a:gd name="T36" fmla="*/ 864394 w 2652713"/>
              <a:gd name="T37" fmla="*/ 542171 h 964406"/>
              <a:gd name="T38" fmla="*/ 912019 w 2652713"/>
              <a:gd name="T39" fmla="*/ 546906 h 964406"/>
              <a:gd name="T40" fmla="*/ 966788 w 2652713"/>
              <a:gd name="T41" fmla="*/ 568215 h 964406"/>
              <a:gd name="T42" fmla="*/ 1012031 w 2652713"/>
              <a:gd name="T43" fmla="*/ 610831 h 964406"/>
              <a:gd name="T44" fmla="*/ 1057280 w 2652713"/>
              <a:gd name="T45" fmla="*/ 608463 h 964406"/>
              <a:gd name="T46" fmla="*/ 1076330 w 2652713"/>
              <a:gd name="T47" fmla="*/ 627403 h 964406"/>
              <a:gd name="T48" fmla="*/ 1138243 w 2652713"/>
              <a:gd name="T49" fmla="*/ 629771 h 964406"/>
              <a:gd name="T50" fmla="*/ 1159674 w 2652713"/>
              <a:gd name="T51" fmla="*/ 648712 h 964406"/>
              <a:gd name="T52" fmla="*/ 1183486 w 2652713"/>
              <a:gd name="T53" fmla="*/ 648712 h 964406"/>
              <a:gd name="T54" fmla="*/ 1209680 w 2652713"/>
              <a:gd name="T55" fmla="*/ 667652 h 964406"/>
              <a:gd name="T56" fmla="*/ 1273974 w 2652713"/>
              <a:gd name="T57" fmla="*/ 670021 h 964406"/>
              <a:gd name="T58" fmla="*/ 1335886 w 2652713"/>
              <a:gd name="T59" fmla="*/ 705533 h 964406"/>
              <a:gd name="T60" fmla="*/ 1419230 w 2652713"/>
              <a:gd name="T61" fmla="*/ 707901 h 964406"/>
              <a:gd name="T62" fmla="*/ 1452568 w 2652713"/>
              <a:gd name="T63" fmla="*/ 743412 h 964406"/>
              <a:gd name="T64" fmla="*/ 1519243 w 2652713"/>
              <a:gd name="T65" fmla="*/ 745782 h 964406"/>
              <a:gd name="T66" fmla="*/ 1521624 w 2652713"/>
              <a:gd name="T67" fmla="*/ 769457 h 964406"/>
              <a:gd name="T68" fmla="*/ 1795468 w 2652713"/>
              <a:gd name="T69" fmla="*/ 767089 h 964406"/>
              <a:gd name="T70" fmla="*/ 1793086 w 2652713"/>
              <a:gd name="T71" fmla="*/ 797867 h 964406"/>
              <a:gd name="T72" fmla="*/ 2616995 w 2652713"/>
              <a:gd name="T73" fmla="*/ 797867 h 964406"/>
              <a:gd name="T74" fmla="*/ 2619375 w 2652713"/>
              <a:gd name="T75" fmla="*/ 873630 h 964406"/>
              <a:gd name="T76" fmla="*/ 2652713 w 2652713"/>
              <a:gd name="T77" fmla="*/ 873630 h 964406"/>
              <a:gd name="T78" fmla="*/ 2652713 w 2652713"/>
              <a:gd name="T79" fmla="*/ 958862 h 96440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652713"/>
              <a:gd name="T121" fmla="*/ 0 h 964406"/>
              <a:gd name="T122" fmla="*/ 2652713 w 2652713"/>
              <a:gd name="T123" fmla="*/ 964406 h 96440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652713" h="964406">
                <a:moveTo>
                  <a:pt x="0" y="0"/>
                </a:moveTo>
                <a:lnTo>
                  <a:pt x="107156" y="4762"/>
                </a:lnTo>
                <a:lnTo>
                  <a:pt x="202406" y="66675"/>
                </a:lnTo>
                <a:lnTo>
                  <a:pt x="259556" y="123825"/>
                </a:lnTo>
                <a:lnTo>
                  <a:pt x="271463" y="157162"/>
                </a:lnTo>
                <a:lnTo>
                  <a:pt x="326231" y="207169"/>
                </a:lnTo>
                <a:lnTo>
                  <a:pt x="352425" y="209550"/>
                </a:lnTo>
                <a:lnTo>
                  <a:pt x="388144" y="230981"/>
                </a:lnTo>
                <a:lnTo>
                  <a:pt x="404813" y="266700"/>
                </a:lnTo>
                <a:lnTo>
                  <a:pt x="516731" y="304800"/>
                </a:lnTo>
                <a:lnTo>
                  <a:pt x="550069" y="350044"/>
                </a:lnTo>
                <a:lnTo>
                  <a:pt x="585788" y="352425"/>
                </a:lnTo>
                <a:lnTo>
                  <a:pt x="659606" y="431006"/>
                </a:lnTo>
                <a:lnTo>
                  <a:pt x="681038" y="431006"/>
                </a:lnTo>
                <a:lnTo>
                  <a:pt x="704850" y="459581"/>
                </a:lnTo>
                <a:lnTo>
                  <a:pt x="738188" y="502444"/>
                </a:lnTo>
                <a:lnTo>
                  <a:pt x="783431" y="516731"/>
                </a:lnTo>
                <a:lnTo>
                  <a:pt x="814388" y="521494"/>
                </a:lnTo>
                <a:lnTo>
                  <a:pt x="864394" y="545306"/>
                </a:lnTo>
                <a:lnTo>
                  <a:pt x="912019" y="550069"/>
                </a:lnTo>
                <a:lnTo>
                  <a:pt x="966788" y="571500"/>
                </a:lnTo>
                <a:lnTo>
                  <a:pt x="1012031" y="614362"/>
                </a:lnTo>
                <a:lnTo>
                  <a:pt x="1057275" y="611981"/>
                </a:lnTo>
                <a:lnTo>
                  <a:pt x="1076325" y="631031"/>
                </a:lnTo>
                <a:lnTo>
                  <a:pt x="1138238" y="633412"/>
                </a:lnTo>
                <a:lnTo>
                  <a:pt x="1159669" y="652462"/>
                </a:lnTo>
                <a:lnTo>
                  <a:pt x="1183481" y="652462"/>
                </a:lnTo>
                <a:lnTo>
                  <a:pt x="1209675" y="671512"/>
                </a:lnTo>
                <a:lnTo>
                  <a:pt x="1273969" y="673894"/>
                </a:lnTo>
                <a:lnTo>
                  <a:pt x="1335881" y="709612"/>
                </a:lnTo>
                <a:lnTo>
                  <a:pt x="1419225" y="711994"/>
                </a:lnTo>
                <a:lnTo>
                  <a:pt x="1452563" y="747712"/>
                </a:lnTo>
                <a:lnTo>
                  <a:pt x="1519238" y="750094"/>
                </a:lnTo>
                <a:lnTo>
                  <a:pt x="1521619" y="773906"/>
                </a:lnTo>
                <a:lnTo>
                  <a:pt x="1795463" y="771525"/>
                </a:lnTo>
                <a:lnTo>
                  <a:pt x="1793081" y="802481"/>
                </a:lnTo>
                <a:lnTo>
                  <a:pt x="2616994" y="802481"/>
                </a:lnTo>
                <a:cubicBezTo>
                  <a:pt x="2617788" y="827881"/>
                  <a:pt x="2618581" y="853281"/>
                  <a:pt x="2619375" y="878681"/>
                </a:cubicBezTo>
                <a:lnTo>
                  <a:pt x="2652713" y="878681"/>
                </a:lnTo>
                <a:lnTo>
                  <a:pt x="2652713" y="964406"/>
                </a:lnTo>
              </a:path>
            </a:pathLst>
          </a:custGeom>
          <a:noFill/>
          <a:ln w="28575" cap="flat" cmpd="sng" algn="ctr">
            <a:solidFill>
              <a:srgbClr val="A1A1A1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91427" tIns="45719" rIns="91427" bIns="45719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26" name="Freeform 225"/>
          <p:cNvSpPr/>
          <p:nvPr/>
        </p:nvSpPr>
        <p:spPr bwMode="gray">
          <a:xfrm>
            <a:off x="7383960" y="1874491"/>
            <a:ext cx="3343275" cy="1574800"/>
          </a:xfrm>
          <a:custGeom>
            <a:avLst/>
            <a:gdLst>
              <a:gd name="connsiteX0" fmla="*/ 0 w 3343275"/>
              <a:gd name="connsiteY0" fmla="*/ 0 h 1574007"/>
              <a:gd name="connsiteX1" fmla="*/ 61913 w 3343275"/>
              <a:gd name="connsiteY1" fmla="*/ 9525 h 1574007"/>
              <a:gd name="connsiteX2" fmla="*/ 140494 w 3343275"/>
              <a:gd name="connsiteY2" fmla="*/ 66675 h 1574007"/>
              <a:gd name="connsiteX3" fmla="*/ 183356 w 3343275"/>
              <a:gd name="connsiteY3" fmla="*/ 126207 h 1574007"/>
              <a:gd name="connsiteX4" fmla="*/ 238125 w 3343275"/>
              <a:gd name="connsiteY4" fmla="*/ 188119 h 1574007"/>
              <a:gd name="connsiteX5" fmla="*/ 254794 w 3343275"/>
              <a:gd name="connsiteY5" fmla="*/ 233363 h 1574007"/>
              <a:gd name="connsiteX6" fmla="*/ 276225 w 3343275"/>
              <a:gd name="connsiteY6" fmla="*/ 271463 h 1574007"/>
              <a:gd name="connsiteX7" fmla="*/ 283369 w 3343275"/>
              <a:gd name="connsiteY7" fmla="*/ 316707 h 1574007"/>
              <a:gd name="connsiteX8" fmla="*/ 309563 w 3343275"/>
              <a:gd name="connsiteY8" fmla="*/ 335757 h 1574007"/>
              <a:gd name="connsiteX9" fmla="*/ 330994 w 3343275"/>
              <a:gd name="connsiteY9" fmla="*/ 397669 h 1574007"/>
              <a:gd name="connsiteX10" fmla="*/ 378619 w 3343275"/>
              <a:gd name="connsiteY10" fmla="*/ 438150 h 1574007"/>
              <a:gd name="connsiteX11" fmla="*/ 395288 w 3343275"/>
              <a:gd name="connsiteY11" fmla="*/ 485775 h 1574007"/>
              <a:gd name="connsiteX12" fmla="*/ 414338 w 3343275"/>
              <a:gd name="connsiteY12" fmla="*/ 495300 h 1574007"/>
              <a:gd name="connsiteX13" fmla="*/ 457200 w 3343275"/>
              <a:gd name="connsiteY13" fmla="*/ 581025 h 1574007"/>
              <a:gd name="connsiteX14" fmla="*/ 476250 w 3343275"/>
              <a:gd name="connsiteY14" fmla="*/ 602457 h 1574007"/>
              <a:gd name="connsiteX15" fmla="*/ 504825 w 3343275"/>
              <a:gd name="connsiteY15" fmla="*/ 642938 h 1574007"/>
              <a:gd name="connsiteX16" fmla="*/ 523875 w 3343275"/>
              <a:gd name="connsiteY16" fmla="*/ 652463 h 1574007"/>
              <a:gd name="connsiteX17" fmla="*/ 552450 w 3343275"/>
              <a:gd name="connsiteY17" fmla="*/ 685800 h 1574007"/>
              <a:gd name="connsiteX18" fmla="*/ 616744 w 3343275"/>
              <a:gd name="connsiteY18" fmla="*/ 747713 h 1574007"/>
              <a:gd name="connsiteX19" fmla="*/ 633413 w 3343275"/>
              <a:gd name="connsiteY19" fmla="*/ 762000 h 1574007"/>
              <a:gd name="connsiteX20" fmla="*/ 669131 w 3343275"/>
              <a:gd name="connsiteY20" fmla="*/ 800100 h 1574007"/>
              <a:gd name="connsiteX21" fmla="*/ 700088 w 3343275"/>
              <a:gd name="connsiteY21" fmla="*/ 814388 h 1574007"/>
              <a:gd name="connsiteX22" fmla="*/ 714375 w 3343275"/>
              <a:gd name="connsiteY22" fmla="*/ 838200 h 1574007"/>
              <a:gd name="connsiteX23" fmla="*/ 781050 w 3343275"/>
              <a:gd name="connsiteY23" fmla="*/ 904875 h 1574007"/>
              <a:gd name="connsiteX24" fmla="*/ 788194 w 3343275"/>
              <a:gd name="connsiteY24" fmla="*/ 933450 h 1574007"/>
              <a:gd name="connsiteX25" fmla="*/ 840581 w 3343275"/>
              <a:gd name="connsiteY25" fmla="*/ 964407 h 1574007"/>
              <a:gd name="connsiteX26" fmla="*/ 888206 w 3343275"/>
              <a:gd name="connsiteY26" fmla="*/ 1002507 h 1574007"/>
              <a:gd name="connsiteX27" fmla="*/ 938213 w 3343275"/>
              <a:gd name="connsiteY27" fmla="*/ 1035844 h 1574007"/>
              <a:gd name="connsiteX28" fmla="*/ 973931 w 3343275"/>
              <a:gd name="connsiteY28" fmla="*/ 1042988 h 1574007"/>
              <a:gd name="connsiteX29" fmla="*/ 1016794 w 3343275"/>
              <a:gd name="connsiteY29" fmla="*/ 1083469 h 1574007"/>
              <a:gd name="connsiteX30" fmla="*/ 1064419 w 3343275"/>
              <a:gd name="connsiteY30" fmla="*/ 1100138 h 1574007"/>
              <a:gd name="connsiteX31" fmla="*/ 1114425 w 3343275"/>
              <a:gd name="connsiteY31" fmla="*/ 1114425 h 1574007"/>
              <a:gd name="connsiteX32" fmla="*/ 1138238 w 3343275"/>
              <a:gd name="connsiteY32" fmla="*/ 1140619 h 1574007"/>
              <a:gd name="connsiteX33" fmla="*/ 1162050 w 3343275"/>
              <a:gd name="connsiteY33" fmla="*/ 1150144 h 1574007"/>
              <a:gd name="connsiteX34" fmla="*/ 1219200 w 3343275"/>
              <a:gd name="connsiteY34" fmla="*/ 1166813 h 1574007"/>
              <a:gd name="connsiteX35" fmla="*/ 1235869 w 3343275"/>
              <a:gd name="connsiteY35" fmla="*/ 1185863 h 1574007"/>
              <a:gd name="connsiteX36" fmla="*/ 1333500 w 3343275"/>
              <a:gd name="connsiteY36" fmla="*/ 1188244 h 1574007"/>
              <a:gd name="connsiteX37" fmla="*/ 1352550 w 3343275"/>
              <a:gd name="connsiteY37" fmla="*/ 1200150 h 1574007"/>
              <a:gd name="connsiteX38" fmla="*/ 1376363 w 3343275"/>
              <a:gd name="connsiteY38" fmla="*/ 1204913 h 1574007"/>
              <a:gd name="connsiteX39" fmla="*/ 1440656 w 3343275"/>
              <a:gd name="connsiteY39" fmla="*/ 1254919 h 1574007"/>
              <a:gd name="connsiteX40" fmla="*/ 1507331 w 3343275"/>
              <a:gd name="connsiteY40" fmla="*/ 1264444 h 1574007"/>
              <a:gd name="connsiteX41" fmla="*/ 1540669 w 3343275"/>
              <a:gd name="connsiteY41" fmla="*/ 1300163 h 1574007"/>
              <a:gd name="connsiteX42" fmla="*/ 1564481 w 3343275"/>
              <a:gd name="connsiteY42" fmla="*/ 1300163 h 1574007"/>
              <a:gd name="connsiteX43" fmla="*/ 1607344 w 3343275"/>
              <a:gd name="connsiteY43" fmla="*/ 1312069 h 1574007"/>
              <a:gd name="connsiteX44" fmla="*/ 1647825 w 3343275"/>
              <a:gd name="connsiteY44" fmla="*/ 1333500 h 1574007"/>
              <a:gd name="connsiteX45" fmla="*/ 1693069 w 3343275"/>
              <a:gd name="connsiteY45" fmla="*/ 1357313 h 1574007"/>
              <a:gd name="connsiteX46" fmla="*/ 1750219 w 3343275"/>
              <a:gd name="connsiteY46" fmla="*/ 1357313 h 1574007"/>
              <a:gd name="connsiteX47" fmla="*/ 1785938 w 3343275"/>
              <a:gd name="connsiteY47" fmla="*/ 1397794 h 1574007"/>
              <a:gd name="connsiteX48" fmla="*/ 1938338 w 3343275"/>
              <a:gd name="connsiteY48" fmla="*/ 1397794 h 1574007"/>
              <a:gd name="connsiteX49" fmla="*/ 1950244 w 3343275"/>
              <a:gd name="connsiteY49" fmla="*/ 1416844 h 1574007"/>
              <a:gd name="connsiteX50" fmla="*/ 1976438 w 3343275"/>
              <a:gd name="connsiteY50" fmla="*/ 1416844 h 1574007"/>
              <a:gd name="connsiteX51" fmla="*/ 1976438 w 3343275"/>
              <a:gd name="connsiteY51" fmla="*/ 1428750 h 1574007"/>
              <a:gd name="connsiteX52" fmla="*/ 2045494 w 3343275"/>
              <a:gd name="connsiteY52" fmla="*/ 1428750 h 1574007"/>
              <a:gd name="connsiteX53" fmla="*/ 2045494 w 3343275"/>
              <a:gd name="connsiteY53" fmla="*/ 1445419 h 1574007"/>
              <a:gd name="connsiteX54" fmla="*/ 2074069 w 3343275"/>
              <a:gd name="connsiteY54" fmla="*/ 1443038 h 1574007"/>
              <a:gd name="connsiteX55" fmla="*/ 2074069 w 3343275"/>
              <a:gd name="connsiteY55" fmla="*/ 1457325 h 1574007"/>
              <a:gd name="connsiteX56" fmla="*/ 2164556 w 3343275"/>
              <a:gd name="connsiteY56" fmla="*/ 1457325 h 1574007"/>
              <a:gd name="connsiteX57" fmla="*/ 2185988 w 3343275"/>
              <a:gd name="connsiteY57" fmla="*/ 1485900 h 1574007"/>
              <a:gd name="connsiteX58" fmla="*/ 2719388 w 3343275"/>
              <a:gd name="connsiteY58" fmla="*/ 1485900 h 1574007"/>
              <a:gd name="connsiteX59" fmla="*/ 2721769 w 3343275"/>
              <a:gd name="connsiteY59" fmla="*/ 1516857 h 1574007"/>
              <a:gd name="connsiteX60" fmla="*/ 2869406 w 3343275"/>
              <a:gd name="connsiteY60" fmla="*/ 1514475 h 1574007"/>
              <a:gd name="connsiteX61" fmla="*/ 2869406 w 3343275"/>
              <a:gd name="connsiteY61" fmla="*/ 1533525 h 1574007"/>
              <a:gd name="connsiteX62" fmla="*/ 3038475 w 3343275"/>
              <a:gd name="connsiteY62" fmla="*/ 1533525 h 1574007"/>
              <a:gd name="connsiteX63" fmla="*/ 3038475 w 3343275"/>
              <a:gd name="connsiteY63" fmla="*/ 1571625 h 1574007"/>
              <a:gd name="connsiteX64" fmla="*/ 3343275 w 3343275"/>
              <a:gd name="connsiteY64" fmla="*/ 1574007 h 15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343275" h="1574007">
                <a:moveTo>
                  <a:pt x="0" y="0"/>
                </a:moveTo>
                <a:lnTo>
                  <a:pt x="61913" y="9525"/>
                </a:lnTo>
                <a:lnTo>
                  <a:pt x="140494" y="66675"/>
                </a:lnTo>
                <a:lnTo>
                  <a:pt x="183356" y="126207"/>
                </a:lnTo>
                <a:lnTo>
                  <a:pt x="238125" y="188119"/>
                </a:lnTo>
                <a:lnTo>
                  <a:pt x="254794" y="233363"/>
                </a:lnTo>
                <a:lnTo>
                  <a:pt x="276225" y="271463"/>
                </a:lnTo>
                <a:lnTo>
                  <a:pt x="283369" y="316707"/>
                </a:lnTo>
                <a:lnTo>
                  <a:pt x="309563" y="335757"/>
                </a:lnTo>
                <a:lnTo>
                  <a:pt x="330994" y="397669"/>
                </a:lnTo>
                <a:lnTo>
                  <a:pt x="378619" y="438150"/>
                </a:lnTo>
                <a:lnTo>
                  <a:pt x="395288" y="485775"/>
                </a:lnTo>
                <a:lnTo>
                  <a:pt x="414338" y="495300"/>
                </a:lnTo>
                <a:lnTo>
                  <a:pt x="457200" y="581025"/>
                </a:lnTo>
                <a:lnTo>
                  <a:pt x="476250" y="602457"/>
                </a:lnTo>
                <a:lnTo>
                  <a:pt x="504825" y="642938"/>
                </a:lnTo>
                <a:lnTo>
                  <a:pt x="523875" y="652463"/>
                </a:lnTo>
                <a:lnTo>
                  <a:pt x="552450" y="685800"/>
                </a:lnTo>
                <a:lnTo>
                  <a:pt x="616744" y="747713"/>
                </a:lnTo>
                <a:lnTo>
                  <a:pt x="633413" y="762000"/>
                </a:lnTo>
                <a:lnTo>
                  <a:pt x="669131" y="800100"/>
                </a:lnTo>
                <a:lnTo>
                  <a:pt x="700088" y="814388"/>
                </a:lnTo>
                <a:lnTo>
                  <a:pt x="714375" y="838200"/>
                </a:lnTo>
                <a:lnTo>
                  <a:pt x="781050" y="904875"/>
                </a:lnTo>
                <a:lnTo>
                  <a:pt x="788194" y="933450"/>
                </a:lnTo>
                <a:lnTo>
                  <a:pt x="840581" y="964407"/>
                </a:lnTo>
                <a:lnTo>
                  <a:pt x="888206" y="1002507"/>
                </a:lnTo>
                <a:lnTo>
                  <a:pt x="938213" y="1035844"/>
                </a:lnTo>
                <a:lnTo>
                  <a:pt x="973931" y="1042988"/>
                </a:lnTo>
                <a:lnTo>
                  <a:pt x="1016794" y="1083469"/>
                </a:lnTo>
                <a:lnTo>
                  <a:pt x="1064419" y="1100138"/>
                </a:lnTo>
                <a:lnTo>
                  <a:pt x="1114425" y="1114425"/>
                </a:lnTo>
                <a:lnTo>
                  <a:pt x="1138238" y="1140619"/>
                </a:lnTo>
                <a:lnTo>
                  <a:pt x="1162050" y="1150144"/>
                </a:lnTo>
                <a:lnTo>
                  <a:pt x="1219200" y="1166813"/>
                </a:lnTo>
                <a:lnTo>
                  <a:pt x="1235869" y="1185863"/>
                </a:lnTo>
                <a:lnTo>
                  <a:pt x="1333500" y="1188244"/>
                </a:lnTo>
                <a:lnTo>
                  <a:pt x="1352550" y="1200150"/>
                </a:lnTo>
                <a:lnTo>
                  <a:pt x="1376363" y="1204913"/>
                </a:lnTo>
                <a:lnTo>
                  <a:pt x="1440656" y="1254919"/>
                </a:lnTo>
                <a:lnTo>
                  <a:pt x="1507331" y="1264444"/>
                </a:lnTo>
                <a:lnTo>
                  <a:pt x="1540669" y="1300163"/>
                </a:lnTo>
                <a:lnTo>
                  <a:pt x="1564481" y="1300163"/>
                </a:lnTo>
                <a:lnTo>
                  <a:pt x="1607344" y="1312069"/>
                </a:lnTo>
                <a:lnTo>
                  <a:pt x="1647825" y="1333500"/>
                </a:lnTo>
                <a:lnTo>
                  <a:pt x="1693069" y="1357313"/>
                </a:lnTo>
                <a:lnTo>
                  <a:pt x="1750219" y="1357313"/>
                </a:lnTo>
                <a:lnTo>
                  <a:pt x="1785938" y="1397794"/>
                </a:lnTo>
                <a:lnTo>
                  <a:pt x="1938338" y="1397794"/>
                </a:lnTo>
                <a:lnTo>
                  <a:pt x="1950244" y="1416844"/>
                </a:lnTo>
                <a:lnTo>
                  <a:pt x="1976438" y="1416844"/>
                </a:lnTo>
                <a:lnTo>
                  <a:pt x="1976438" y="1428750"/>
                </a:lnTo>
                <a:lnTo>
                  <a:pt x="2045494" y="1428750"/>
                </a:lnTo>
                <a:lnTo>
                  <a:pt x="2045494" y="1445419"/>
                </a:lnTo>
                <a:lnTo>
                  <a:pt x="2074069" y="1443038"/>
                </a:lnTo>
                <a:lnTo>
                  <a:pt x="2074069" y="1457325"/>
                </a:lnTo>
                <a:lnTo>
                  <a:pt x="2164556" y="1457325"/>
                </a:lnTo>
                <a:lnTo>
                  <a:pt x="2185988" y="1485900"/>
                </a:lnTo>
                <a:lnTo>
                  <a:pt x="2719388" y="1485900"/>
                </a:lnTo>
                <a:lnTo>
                  <a:pt x="2721769" y="1516857"/>
                </a:lnTo>
                <a:lnTo>
                  <a:pt x="2869406" y="1514475"/>
                </a:lnTo>
                <a:lnTo>
                  <a:pt x="2869406" y="1533525"/>
                </a:lnTo>
                <a:lnTo>
                  <a:pt x="3038475" y="1533525"/>
                </a:lnTo>
                <a:lnTo>
                  <a:pt x="3038475" y="1571625"/>
                </a:lnTo>
                <a:lnTo>
                  <a:pt x="3343275" y="1574007"/>
                </a:lnTo>
              </a:path>
            </a:pathLst>
          </a:custGeom>
          <a:noFill/>
          <a:ln w="28575" cap="flat" cmpd="sng" algn="ctr">
            <a:solidFill>
              <a:srgbClr val="F5A1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7" tIns="45719" rIns="9142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7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27" name="Freeform 118"/>
          <p:cNvSpPr>
            <a:spLocks/>
          </p:cNvSpPr>
          <p:nvPr/>
        </p:nvSpPr>
        <p:spPr bwMode="auto">
          <a:xfrm>
            <a:off x="7383957" y="1880843"/>
            <a:ext cx="3132139" cy="1819275"/>
          </a:xfrm>
          <a:custGeom>
            <a:avLst/>
            <a:gdLst>
              <a:gd name="T0" fmla="*/ 0 w 3131344"/>
              <a:gd name="T1" fmla="*/ 0 h 1819275"/>
              <a:gd name="T2" fmla="*/ 57251 w 3131344"/>
              <a:gd name="T3" fmla="*/ 19050 h 1819275"/>
              <a:gd name="T4" fmla="*/ 124042 w 3131344"/>
              <a:gd name="T5" fmla="*/ 197644 h 1819275"/>
              <a:gd name="T6" fmla="*/ 140746 w 3131344"/>
              <a:gd name="T7" fmla="*/ 250031 h 1819275"/>
              <a:gd name="T8" fmla="*/ 159826 w 3131344"/>
              <a:gd name="T9" fmla="*/ 297656 h 1819275"/>
              <a:gd name="T10" fmla="*/ 193224 w 3131344"/>
              <a:gd name="T11" fmla="*/ 459581 h 1819275"/>
              <a:gd name="T12" fmla="*/ 245703 w 3131344"/>
              <a:gd name="T13" fmla="*/ 631031 h 1819275"/>
              <a:gd name="T14" fmla="*/ 283873 w 3131344"/>
              <a:gd name="T15" fmla="*/ 690562 h 1819275"/>
              <a:gd name="T16" fmla="*/ 324424 w 3131344"/>
              <a:gd name="T17" fmla="*/ 795337 h 1819275"/>
              <a:gd name="T18" fmla="*/ 367364 w 3131344"/>
              <a:gd name="T19" fmla="*/ 862012 h 1819275"/>
              <a:gd name="T20" fmla="*/ 386449 w 3131344"/>
              <a:gd name="T21" fmla="*/ 916781 h 1819275"/>
              <a:gd name="T22" fmla="*/ 434158 w 3131344"/>
              <a:gd name="T23" fmla="*/ 978694 h 1819275"/>
              <a:gd name="T24" fmla="*/ 460400 w 3131344"/>
              <a:gd name="T25" fmla="*/ 1000125 h 1819275"/>
              <a:gd name="T26" fmla="*/ 500952 w 3131344"/>
              <a:gd name="T27" fmla="*/ 1062037 h 1819275"/>
              <a:gd name="T28" fmla="*/ 546274 w 3131344"/>
              <a:gd name="T29" fmla="*/ 1109662 h 1819275"/>
              <a:gd name="T30" fmla="*/ 562975 w 3131344"/>
              <a:gd name="T31" fmla="*/ 1131094 h 1819275"/>
              <a:gd name="T32" fmla="*/ 584442 w 3131344"/>
              <a:gd name="T33" fmla="*/ 1147762 h 1819275"/>
              <a:gd name="T34" fmla="*/ 596370 w 3131344"/>
              <a:gd name="T35" fmla="*/ 1173956 h 1819275"/>
              <a:gd name="T36" fmla="*/ 627382 w 3131344"/>
              <a:gd name="T37" fmla="*/ 1200150 h 1819275"/>
              <a:gd name="T38" fmla="*/ 670321 w 3131344"/>
              <a:gd name="T39" fmla="*/ 1254919 h 1819275"/>
              <a:gd name="T40" fmla="*/ 698945 w 3131344"/>
              <a:gd name="T41" fmla="*/ 1259681 h 1819275"/>
              <a:gd name="T42" fmla="*/ 732343 w 3131344"/>
              <a:gd name="T43" fmla="*/ 1302544 h 1819275"/>
              <a:gd name="T44" fmla="*/ 756198 w 3131344"/>
              <a:gd name="T45" fmla="*/ 1328737 h 1819275"/>
              <a:gd name="T46" fmla="*/ 777667 w 3131344"/>
              <a:gd name="T47" fmla="*/ 1338262 h 1819275"/>
              <a:gd name="T48" fmla="*/ 818218 w 3131344"/>
              <a:gd name="T49" fmla="*/ 1366837 h 1819275"/>
              <a:gd name="T50" fmla="*/ 839691 w 3131344"/>
              <a:gd name="T51" fmla="*/ 1366837 h 1819275"/>
              <a:gd name="T52" fmla="*/ 889782 w 3131344"/>
              <a:gd name="T53" fmla="*/ 1423987 h 1819275"/>
              <a:gd name="T54" fmla="*/ 920794 w 3131344"/>
              <a:gd name="T55" fmla="*/ 1454944 h 1819275"/>
              <a:gd name="T56" fmla="*/ 966121 w 3131344"/>
              <a:gd name="T57" fmla="*/ 1471612 h 1819275"/>
              <a:gd name="T58" fmla="*/ 1004285 w 3131344"/>
              <a:gd name="T59" fmla="*/ 1512094 h 1819275"/>
              <a:gd name="T60" fmla="*/ 1061539 w 3131344"/>
              <a:gd name="T61" fmla="*/ 1535906 h 1819275"/>
              <a:gd name="T62" fmla="*/ 1130718 w 3131344"/>
              <a:gd name="T63" fmla="*/ 1571625 h 1819275"/>
              <a:gd name="T64" fmla="*/ 1152188 w 3131344"/>
              <a:gd name="T65" fmla="*/ 1597819 h 1819275"/>
              <a:gd name="T66" fmla="*/ 1180812 w 3131344"/>
              <a:gd name="T67" fmla="*/ 1612106 h 1819275"/>
              <a:gd name="T68" fmla="*/ 1197511 w 3131344"/>
              <a:gd name="T69" fmla="*/ 1626394 h 1819275"/>
              <a:gd name="T70" fmla="*/ 1261919 w 3131344"/>
              <a:gd name="T71" fmla="*/ 1626394 h 1819275"/>
              <a:gd name="T72" fmla="*/ 1295315 w 3131344"/>
              <a:gd name="T73" fmla="*/ 1640681 h 1819275"/>
              <a:gd name="T74" fmla="*/ 1419361 w 3131344"/>
              <a:gd name="T75" fmla="*/ 1650206 h 1819275"/>
              <a:gd name="T76" fmla="*/ 1510009 w 3131344"/>
              <a:gd name="T77" fmla="*/ 1664494 h 1819275"/>
              <a:gd name="T78" fmla="*/ 1576802 w 3131344"/>
              <a:gd name="T79" fmla="*/ 1676400 h 1819275"/>
              <a:gd name="T80" fmla="*/ 1607813 w 3131344"/>
              <a:gd name="T81" fmla="*/ 1724025 h 1819275"/>
              <a:gd name="T82" fmla="*/ 1636440 w 3131344"/>
              <a:gd name="T83" fmla="*/ 1724025 h 1819275"/>
              <a:gd name="T84" fmla="*/ 1660294 w 3131344"/>
              <a:gd name="T85" fmla="*/ 1743075 h 1819275"/>
              <a:gd name="T86" fmla="*/ 1698461 w 3131344"/>
              <a:gd name="T87" fmla="*/ 1764506 h 1819275"/>
              <a:gd name="T88" fmla="*/ 1762869 w 3131344"/>
              <a:gd name="T89" fmla="*/ 1764506 h 1819275"/>
              <a:gd name="T90" fmla="*/ 1762869 w 3131344"/>
              <a:gd name="T91" fmla="*/ 1785937 h 1819275"/>
              <a:gd name="T92" fmla="*/ 1817736 w 3131344"/>
              <a:gd name="T93" fmla="*/ 1785937 h 1819275"/>
              <a:gd name="T94" fmla="*/ 1817736 w 3131344"/>
              <a:gd name="T95" fmla="*/ 1797844 h 1819275"/>
              <a:gd name="T96" fmla="*/ 1948936 w 3131344"/>
              <a:gd name="T97" fmla="*/ 1797844 h 1819275"/>
              <a:gd name="T98" fmla="*/ 1965636 w 3131344"/>
              <a:gd name="T99" fmla="*/ 1819275 h 1819275"/>
              <a:gd name="T100" fmla="*/ 3136905 w 3131344"/>
              <a:gd name="T101" fmla="*/ 1819275 h 181927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131344"/>
              <a:gd name="T154" fmla="*/ 0 h 1819275"/>
              <a:gd name="T155" fmla="*/ 3131344 w 3131344"/>
              <a:gd name="T156" fmla="*/ 1819275 h 181927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131344" h="1819275">
                <a:moveTo>
                  <a:pt x="0" y="0"/>
                </a:moveTo>
                <a:lnTo>
                  <a:pt x="57150" y="19050"/>
                </a:lnTo>
                <a:lnTo>
                  <a:pt x="123825" y="197644"/>
                </a:lnTo>
                <a:lnTo>
                  <a:pt x="140494" y="250031"/>
                </a:lnTo>
                <a:lnTo>
                  <a:pt x="159544" y="297656"/>
                </a:lnTo>
                <a:lnTo>
                  <a:pt x="192881" y="459581"/>
                </a:lnTo>
                <a:lnTo>
                  <a:pt x="245269" y="631031"/>
                </a:lnTo>
                <a:lnTo>
                  <a:pt x="283369" y="690562"/>
                </a:lnTo>
                <a:lnTo>
                  <a:pt x="323850" y="795337"/>
                </a:lnTo>
                <a:lnTo>
                  <a:pt x="366713" y="862012"/>
                </a:lnTo>
                <a:lnTo>
                  <a:pt x="385763" y="916781"/>
                </a:lnTo>
                <a:lnTo>
                  <a:pt x="433388" y="978694"/>
                </a:lnTo>
                <a:lnTo>
                  <a:pt x="459581" y="1000125"/>
                </a:lnTo>
                <a:lnTo>
                  <a:pt x="500063" y="1062037"/>
                </a:lnTo>
                <a:lnTo>
                  <a:pt x="545306" y="1109662"/>
                </a:lnTo>
                <a:lnTo>
                  <a:pt x="561975" y="1131094"/>
                </a:lnTo>
                <a:lnTo>
                  <a:pt x="583406" y="1147762"/>
                </a:lnTo>
                <a:lnTo>
                  <a:pt x="595313" y="1173956"/>
                </a:lnTo>
                <a:lnTo>
                  <a:pt x="626269" y="1200150"/>
                </a:lnTo>
                <a:lnTo>
                  <a:pt x="669131" y="1254919"/>
                </a:lnTo>
                <a:lnTo>
                  <a:pt x="697706" y="1259681"/>
                </a:lnTo>
                <a:lnTo>
                  <a:pt x="731044" y="1302544"/>
                </a:lnTo>
                <a:lnTo>
                  <a:pt x="754856" y="1328737"/>
                </a:lnTo>
                <a:lnTo>
                  <a:pt x="776288" y="1338262"/>
                </a:lnTo>
                <a:lnTo>
                  <a:pt x="816769" y="1366837"/>
                </a:lnTo>
                <a:lnTo>
                  <a:pt x="838200" y="1366837"/>
                </a:lnTo>
                <a:lnTo>
                  <a:pt x="888206" y="1423987"/>
                </a:lnTo>
                <a:lnTo>
                  <a:pt x="919163" y="1454944"/>
                </a:lnTo>
                <a:lnTo>
                  <a:pt x="964406" y="1471612"/>
                </a:lnTo>
                <a:lnTo>
                  <a:pt x="1002506" y="1512094"/>
                </a:lnTo>
                <a:lnTo>
                  <a:pt x="1059656" y="1535906"/>
                </a:lnTo>
                <a:lnTo>
                  <a:pt x="1128713" y="1571625"/>
                </a:lnTo>
                <a:lnTo>
                  <a:pt x="1150144" y="1597819"/>
                </a:lnTo>
                <a:lnTo>
                  <a:pt x="1178719" y="1612106"/>
                </a:lnTo>
                <a:lnTo>
                  <a:pt x="1195388" y="1626394"/>
                </a:lnTo>
                <a:lnTo>
                  <a:pt x="1259681" y="1626394"/>
                </a:lnTo>
                <a:lnTo>
                  <a:pt x="1293019" y="1640681"/>
                </a:lnTo>
                <a:lnTo>
                  <a:pt x="1416844" y="1650206"/>
                </a:lnTo>
                <a:lnTo>
                  <a:pt x="1507331" y="1664494"/>
                </a:lnTo>
                <a:lnTo>
                  <a:pt x="1574006" y="1676400"/>
                </a:lnTo>
                <a:lnTo>
                  <a:pt x="1604963" y="1724025"/>
                </a:lnTo>
                <a:lnTo>
                  <a:pt x="1633538" y="1724025"/>
                </a:lnTo>
                <a:lnTo>
                  <a:pt x="1657350" y="1743075"/>
                </a:lnTo>
                <a:lnTo>
                  <a:pt x="1695450" y="1764506"/>
                </a:lnTo>
                <a:lnTo>
                  <a:pt x="1759744" y="1764506"/>
                </a:lnTo>
                <a:lnTo>
                  <a:pt x="1759744" y="1785937"/>
                </a:lnTo>
                <a:lnTo>
                  <a:pt x="1814513" y="1785937"/>
                </a:lnTo>
                <a:lnTo>
                  <a:pt x="1814513" y="1797844"/>
                </a:lnTo>
                <a:lnTo>
                  <a:pt x="1945481" y="1797844"/>
                </a:lnTo>
                <a:lnTo>
                  <a:pt x="1962150" y="1819275"/>
                </a:lnTo>
                <a:lnTo>
                  <a:pt x="3131344" y="1819275"/>
                </a:lnTo>
              </a:path>
            </a:pathLst>
          </a:custGeom>
          <a:noFill/>
          <a:ln w="28575" cap="flat" cmpd="sng" algn="ctr">
            <a:solidFill>
              <a:srgbClr val="11AD2B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91427" tIns="45719" rIns="91427" bIns="457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28" name="Freeform 119"/>
          <p:cNvSpPr>
            <a:spLocks/>
          </p:cNvSpPr>
          <p:nvPr/>
        </p:nvSpPr>
        <p:spPr bwMode="invGray">
          <a:xfrm>
            <a:off x="1621933" y="1884030"/>
            <a:ext cx="3470275" cy="293687"/>
          </a:xfrm>
          <a:custGeom>
            <a:avLst/>
            <a:gdLst>
              <a:gd name="T0" fmla="*/ 0 w 3469482"/>
              <a:gd name="T1" fmla="*/ 2427 h 292894"/>
              <a:gd name="T2" fmla="*/ 248049 w 3469482"/>
              <a:gd name="T3" fmla="*/ 0 h 292894"/>
              <a:gd name="T4" fmla="*/ 350604 w 3469482"/>
              <a:gd name="T5" fmla="*/ 16987 h 292894"/>
              <a:gd name="T6" fmla="*/ 558106 w 3469482"/>
              <a:gd name="T7" fmla="*/ 26694 h 292894"/>
              <a:gd name="T8" fmla="*/ 841926 w 3469482"/>
              <a:gd name="T9" fmla="*/ 60669 h 292894"/>
              <a:gd name="T10" fmla="*/ 1101901 w 3469482"/>
              <a:gd name="T11" fmla="*/ 99497 h 292894"/>
              <a:gd name="T12" fmla="*/ 1285550 w 3469482"/>
              <a:gd name="T13" fmla="*/ 123764 h 292894"/>
              <a:gd name="T14" fmla="*/ 1485894 w 3469482"/>
              <a:gd name="T15" fmla="*/ 152885 h 292894"/>
              <a:gd name="T16" fmla="*/ 1779256 w 3469482"/>
              <a:gd name="T17" fmla="*/ 186860 h 292894"/>
              <a:gd name="T18" fmla="*/ 2091700 w 3469482"/>
              <a:gd name="T19" fmla="*/ 206273 h 292894"/>
              <a:gd name="T20" fmla="*/ 2501930 w 3469482"/>
              <a:gd name="T21" fmla="*/ 237822 h 292894"/>
              <a:gd name="T22" fmla="*/ 2828685 w 3469482"/>
              <a:gd name="T23" fmla="*/ 266943 h 292894"/>
              <a:gd name="T24" fmla="*/ 3167362 w 3469482"/>
              <a:gd name="T25" fmla="*/ 281503 h 292894"/>
              <a:gd name="T26" fmla="*/ 3475036 w 3469482"/>
              <a:gd name="T27" fmla="*/ 298490 h 2928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69482"/>
              <a:gd name="T43" fmla="*/ 0 h 292894"/>
              <a:gd name="T44" fmla="*/ 3469482 w 3469482"/>
              <a:gd name="T45" fmla="*/ 292894 h 2928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69482" h="292894">
                <a:moveTo>
                  <a:pt x="0" y="2382"/>
                </a:moveTo>
                <a:lnTo>
                  <a:pt x="247650" y="0"/>
                </a:lnTo>
                <a:lnTo>
                  <a:pt x="350044" y="16669"/>
                </a:lnTo>
                <a:lnTo>
                  <a:pt x="557213" y="26194"/>
                </a:lnTo>
                <a:lnTo>
                  <a:pt x="840582" y="59532"/>
                </a:lnTo>
                <a:lnTo>
                  <a:pt x="1100138" y="97632"/>
                </a:lnTo>
                <a:lnTo>
                  <a:pt x="1283494" y="121444"/>
                </a:lnTo>
                <a:lnTo>
                  <a:pt x="1483519" y="150019"/>
                </a:lnTo>
                <a:lnTo>
                  <a:pt x="1776413" y="183357"/>
                </a:lnTo>
                <a:lnTo>
                  <a:pt x="2088357" y="202407"/>
                </a:lnTo>
                <a:lnTo>
                  <a:pt x="2497932" y="233363"/>
                </a:lnTo>
                <a:lnTo>
                  <a:pt x="2824163" y="261938"/>
                </a:lnTo>
                <a:lnTo>
                  <a:pt x="3162300" y="276225"/>
                </a:lnTo>
                <a:lnTo>
                  <a:pt x="3469482" y="292894"/>
                </a:lnTo>
              </a:path>
            </a:pathLst>
          </a:custGeom>
          <a:noFill/>
          <a:ln w="28575" cap="flat" cmpd="sng" algn="ctr">
            <a:solidFill>
              <a:srgbClr val="A1A1A1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91427" tIns="45719" rIns="91427" bIns="45719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prstClr val="black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29" name="Freeform 228"/>
          <p:cNvSpPr/>
          <p:nvPr/>
        </p:nvSpPr>
        <p:spPr bwMode="gray">
          <a:xfrm>
            <a:off x="1631470" y="1887202"/>
            <a:ext cx="3451225" cy="565151"/>
          </a:xfrm>
          <a:custGeom>
            <a:avLst/>
            <a:gdLst>
              <a:gd name="connsiteX0" fmla="*/ 0 w 3450432"/>
              <a:gd name="connsiteY0" fmla="*/ 0 h 564356"/>
              <a:gd name="connsiteX1" fmla="*/ 211932 w 3450432"/>
              <a:gd name="connsiteY1" fmla="*/ 14287 h 564356"/>
              <a:gd name="connsiteX2" fmla="*/ 385763 w 3450432"/>
              <a:gd name="connsiteY2" fmla="*/ 50006 h 564356"/>
              <a:gd name="connsiteX3" fmla="*/ 871538 w 3450432"/>
              <a:gd name="connsiteY3" fmla="*/ 192881 h 564356"/>
              <a:gd name="connsiteX4" fmla="*/ 1114425 w 3450432"/>
              <a:gd name="connsiteY4" fmla="*/ 264318 h 564356"/>
              <a:gd name="connsiteX5" fmla="*/ 1328738 w 3450432"/>
              <a:gd name="connsiteY5" fmla="*/ 309562 h 564356"/>
              <a:gd name="connsiteX6" fmla="*/ 1633538 w 3450432"/>
              <a:gd name="connsiteY6" fmla="*/ 376237 h 564356"/>
              <a:gd name="connsiteX7" fmla="*/ 1843088 w 3450432"/>
              <a:gd name="connsiteY7" fmla="*/ 402431 h 564356"/>
              <a:gd name="connsiteX8" fmla="*/ 2147888 w 3450432"/>
              <a:gd name="connsiteY8" fmla="*/ 450056 h 564356"/>
              <a:gd name="connsiteX9" fmla="*/ 2264569 w 3450432"/>
              <a:gd name="connsiteY9" fmla="*/ 461962 h 564356"/>
              <a:gd name="connsiteX10" fmla="*/ 2324100 w 3450432"/>
              <a:gd name="connsiteY10" fmla="*/ 485775 h 564356"/>
              <a:gd name="connsiteX11" fmla="*/ 2490788 w 3450432"/>
              <a:gd name="connsiteY11" fmla="*/ 492918 h 564356"/>
              <a:gd name="connsiteX12" fmla="*/ 2693194 w 3450432"/>
              <a:gd name="connsiteY12" fmla="*/ 504825 h 564356"/>
              <a:gd name="connsiteX13" fmla="*/ 2833688 w 3450432"/>
              <a:gd name="connsiteY13" fmla="*/ 523875 h 564356"/>
              <a:gd name="connsiteX14" fmla="*/ 3021807 w 3450432"/>
              <a:gd name="connsiteY14" fmla="*/ 533400 h 564356"/>
              <a:gd name="connsiteX15" fmla="*/ 3081338 w 3450432"/>
              <a:gd name="connsiteY15" fmla="*/ 545306 h 564356"/>
              <a:gd name="connsiteX16" fmla="*/ 3226594 w 3450432"/>
              <a:gd name="connsiteY16" fmla="*/ 550068 h 564356"/>
              <a:gd name="connsiteX17" fmla="*/ 3345657 w 3450432"/>
              <a:gd name="connsiteY17" fmla="*/ 559593 h 564356"/>
              <a:gd name="connsiteX18" fmla="*/ 3450432 w 3450432"/>
              <a:gd name="connsiteY18" fmla="*/ 564356 h 56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0432" h="564356">
                <a:moveTo>
                  <a:pt x="0" y="0"/>
                </a:moveTo>
                <a:lnTo>
                  <a:pt x="211932" y="14287"/>
                </a:lnTo>
                <a:lnTo>
                  <a:pt x="385763" y="50006"/>
                </a:lnTo>
                <a:lnTo>
                  <a:pt x="871538" y="192881"/>
                </a:lnTo>
                <a:lnTo>
                  <a:pt x="1114425" y="264318"/>
                </a:lnTo>
                <a:lnTo>
                  <a:pt x="1328738" y="309562"/>
                </a:lnTo>
                <a:lnTo>
                  <a:pt x="1633538" y="376237"/>
                </a:lnTo>
                <a:lnTo>
                  <a:pt x="1843088" y="402431"/>
                </a:lnTo>
                <a:lnTo>
                  <a:pt x="2147888" y="450056"/>
                </a:lnTo>
                <a:lnTo>
                  <a:pt x="2264569" y="461962"/>
                </a:lnTo>
                <a:lnTo>
                  <a:pt x="2324100" y="485775"/>
                </a:lnTo>
                <a:lnTo>
                  <a:pt x="2490788" y="492918"/>
                </a:lnTo>
                <a:lnTo>
                  <a:pt x="2693194" y="504825"/>
                </a:lnTo>
                <a:lnTo>
                  <a:pt x="2833688" y="523875"/>
                </a:lnTo>
                <a:lnTo>
                  <a:pt x="3021807" y="533400"/>
                </a:lnTo>
                <a:lnTo>
                  <a:pt x="3081338" y="545306"/>
                </a:lnTo>
                <a:lnTo>
                  <a:pt x="3226594" y="550068"/>
                </a:lnTo>
                <a:lnTo>
                  <a:pt x="3345657" y="559593"/>
                </a:lnTo>
                <a:lnTo>
                  <a:pt x="3450432" y="564356"/>
                </a:lnTo>
              </a:path>
            </a:pathLst>
          </a:custGeom>
          <a:noFill/>
          <a:ln w="28575" cap="flat" cmpd="sng" algn="ctr">
            <a:solidFill>
              <a:srgbClr val="F5A1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7" tIns="45719" rIns="9142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7" dirty="0">
              <a:solidFill>
                <a:prstClr val="black"/>
              </a:solidFill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30" name="Freeform 121"/>
          <p:cNvSpPr>
            <a:spLocks/>
          </p:cNvSpPr>
          <p:nvPr/>
        </p:nvSpPr>
        <p:spPr bwMode="auto">
          <a:xfrm>
            <a:off x="1631457" y="1887193"/>
            <a:ext cx="3448051" cy="1090612"/>
          </a:xfrm>
          <a:custGeom>
            <a:avLst/>
            <a:gdLst>
              <a:gd name="T0" fmla="*/ 0 w 3448050"/>
              <a:gd name="T1" fmla="*/ 0 h 1090612"/>
              <a:gd name="T2" fmla="*/ 157163 w 3448050"/>
              <a:gd name="T3" fmla="*/ 11906 h 1090612"/>
              <a:gd name="T4" fmla="*/ 245269 w 3448050"/>
              <a:gd name="T5" fmla="*/ 64293 h 1090612"/>
              <a:gd name="T6" fmla="*/ 376238 w 3448050"/>
              <a:gd name="T7" fmla="*/ 140493 h 1090612"/>
              <a:gd name="T8" fmla="*/ 445294 w 3448050"/>
              <a:gd name="T9" fmla="*/ 216693 h 1090612"/>
              <a:gd name="T10" fmla="*/ 540544 w 3448050"/>
              <a:gd name="T11" fmla="*/ 280987 h 1090612"/>
              <a:gd name="T12" fmla="*/ 707232 w 3448050"/>
              <a:gd name="T13" fmla="*/ 381000 h 1090612"/>
              <a:gd name="T14" fmla="*/ 788194 w 3448050"/>
              <a:gd name="T15" fmla="*/ 438150 h 1090612"/>
              <a:gd name="T16" fmla="*/ 919163 w 3448050"/>
              <a:gd name="T17" fmla="*/ 507206 h 1090612"/>
              <a:gd name="T18" fmla="*/ 1026319 w 3448050"/>
              <a:gd name="T19" fmla="*/ 550068 h 1090612"/>
              <a:gd name="T20" fmla="*/ 1176338 w 3448050"/>
              <a:gd name="T21" fmla="*/ 614362 h 1090612"/>
              <a:gd name="T22" fmla="*/ 1407319 w 3448050"/>
              <a:gd name="T23" fmla="*/ 678656 h 1090612"/>
              <a:gd name="T24" fmla="*/ 1493044 w 3448050"/>
              <a:gd name="T25" fmla="*/ 721518 h 1090612"/>
              <a:gd name="T26" fmla="*/ 1640682 w 3448050"/>
              <a:gd name="T27" fmla="*/ 792956 h 1090612"/>
              <a:gd name="T28" fmla="*/ 1726407 w 3448050"/>
              <a:gd name="T29" fmla="*/ 797718 h 1090612"/>
              <a:gd name="T30" fmla="*/ 1909763 w 3448050"/>
              <a:gd name="T31" fmla="*/ 850106 h 1090612"/>
              <a:gd name="T32" fmla="*/ 1955007 w 3448050"/>
              <a:gd name="T33" fmla="*/ 862012 h 1090612"/>
              <a:gd name="T34" fmla="*/ 2028825 w 3448050"/>
              <a:gd name="T35" fmla="*/ 869156 h 1090612"/>
              <a:gd name="T36" fmla="*/ 2112168 w 3448050"/>
              <a:gd name="T37" fmla="*/ 890587 h 1090612"/>
              <a:gd name="T38" fmla="*/ 2355056 w 3448050"/>
              <a:gd name="T39" fmla="*/ 928687 h 1090612"/>
              <a:gd name="T40" fmla="*/ 2562224 w 3448050"/>
              <a:gd name="T41" fmla="*/ 959643 h 1090612"/>
              <a:gd name="T42" fmla="*/ 2724150 w 3448050"/>
              <a:gd name="T43" fmla="*/ 969168 h 1090612"/>
              <a:gd name="T44" fmla="*/ 2752724 w 3448050"/>
              <a:gd name="T45" fmla="*/ 973931 h 1090612"/>
              <a:gd name="T46" fmla="*/ 2843212 w 3448050"/>
              <a:gd name="T47" fmla="*/ 978693 h 1090612"/>
              <a:gd name="T48" fmla="*/ 2867024 w 3448050"/>
              <a:gd name="T49" fmla="*/ 1012031 h 1090612"/>
              <a:gd name="T50" fmla="*/ 2940844 w 3448050"/>
              <a:gd name="T51" fmla="*/ 1019175 h 1090612"/>
              <a:gd name="T52" fmla="*/ 3002756 w 3448050"/>
              <a:gd name="T53" fmla="*/ 1033462 h 1090612"/>
              <a:gd name="T54" fmla="*/ 3124200 w 3448050"/>
              <a:gd name="T55" fmla="*/ 1033462 h 1090612"/>
              <a:gd name="T56" fmla="*/ 3209924 w 3448050"/>
              <a:gd name="T57" fmla="*/ 1066800 h 1090612"/>
              <a:gd name="T58" fmla="*/ 3295650 w 3448050"/>
              <a:gd name="T59" fmla="*/ 1071562 h 1090612"/>
              <a:gd name="T60" fmla="*/ 3359944 w 3448050"/>
              <a:gd name="T61" fmla="*/ 1076325 h 1090612"/>
              <a:gd name="T62" fmla="*/ 3374232 w 3448050"/>
              <a:gd name="T63" fmla="*/ 1085850 h 1090612"/>
              <a:gd name="T64" fmla="*/ 3448050 w 3448050"/>
              <a:gd name="T65" fmla="*/ 1090612 h 109061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48050"/>
              <a:gd name="T100" fmla="*/ 0 h 1090612"/>
              <a:gd name="T101" fmla="*/ 3448050 w 3448050"/>
              <a:gd name="T102" fmla="*/ 1090612 h 109061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48050" h="1090612">
                <a:moveTo>
                  <a:pt x="0" y="0"/>
                </a:moveTo>
                <a:lnTo>
                  <a:pt x="157163" y="11906"/>
                </a:lnTo>
                <a:lnTo>
                  <a:pt x="245269" y="64293"/>
                </a:lnTo>
                <a:lnTo>
                  <a:pt x="376238" y="140493"/>
                </a:lnTo>
                <a:lnTo>
                  <a:pt x="445294" y="216693"/>
                </a:lnTo>
                <a:lnTo>
                  <a:pt x="540544" y="280987"/>
                </a:lnTo>
                <a:lnTo>
                  <a:pt x="707232" y="381000"/>
                </a:lnTo>
                <a:lnTo>
                  <a:pt x="788194" y="438150"/>
                </a:lnTo>
                <a:lnTo>
                  <a:pt x="919163" y="507206"/>
                </a:lnTo>
                <a:lnTo>
                  <a:pt x="1026319" y="550068"/>
                </a:lnTo>
                <a:lnTo>
                  <a:pt x="1176338" y="614362"/>
                </a:lnTo>
                <a:lnTo>
                  <a:pt x="1407319" y="678656"/>
                </a:lnTo>
                <a:lnTo>
                  <a:pt x="1493044" y="721518"/>
                </a:lnTo>
                <a:lnTo>
                  <a:pt x="1640682" y="792956"/>
                </a:lnTo>
                <a:lnTo>
                  <a:pt x="1726407" y="797718"/>
                </a:lnTo>
                <a:lnTo>
                  <a:pt x="1909763" y="850106"/>
                </a:lnTo>
                <a:lnTo>
                  <a:pt x="1955007" y="862012"/>
                </a:lnTo>
                <a:lnTo>
                  <a:pt x="2028825" y="869156"/>
                </a:lnTo>
                <a:lnTo>
                  <a:pt x="2112169" y="890587"/>
                </a:lnTo>
                <a:lnTo>
                  <a:pt x="2355057" y="928687"/>
                </a:lnTo>
                <a:lnTo>
                  <a:pt x="2562225" y="959643"/>
                </a:lnTo>
                <a:lnTo>
                  <a:pt x="2724150" y="969168"/>
                </a:lnTo>
                <a:lnTo>
                  <a:pt x="2752725" y="973931"/>
                </a:lnTo>
                <a:lnTo>
                  <a:pt x="2843213" y="978693"/>
                </a:lnTo>
                <a:lnTo>
                  <a:pt x="2867025" y="1012031"/>
                </a:lnTo>
                <a:lnTo>
                  <a:pt x="2940844" y="1019175"/>
                </a:lnTo>
                <a:lnTo>
                  <a:pt x="3002757" y="1033462"/>
                </a:lnTo>
                <a:lnTo>
                  <a:pt x="3124200" y="1033462"/>
                </a:lnTo>
                <a:lnTo>
                  <a:pt x="3209925" y="1066800"/>
                </a:lnTo>
                <a:lnTo>
                  <a:pt x="3295650" y="1071562"/>
                </a:lnTo>
                <a:lnTo>
                  <a:pt x="3359944" y="1076325"/>
                </a:lnTo>
                <a:lnTo>
                  <a:pt x="3374232" y="1085850"/>
                </a:lnTo>
                <a:lnTo>
                  <a:pt x="3448050" y="1090612"/>
                </a:lnTo>
              </a:path>
            </a:pathLst>
          </a:custGeom>
          <a:noFill/>
          <a:ln w="28575" cap="flat" cmpd="sng" algn="ctr">
            <a:solidFill>
              <a:srgbClr val="11AD2B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91427" tIns="45719" rIns="91427" bIns="457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31" name="Freeform 122"/>
          <p:cNvSpPr>
            <a:spLocks/>
          </p:cNvSpPr>
          <p:nvPr/>
        </p:nvSpPr>
        <p:spPr bwMode="gray">
          <a:xfrm>
            <a:off x="1628295" y="1884017"/>
            <a:ext cx="3460751" cy="1293812"/>
          </a:xfrm>
          <a:custGeom>
            <a:avLst/>
            <a:gdLst>
              <a:gd name="T0" fmla="*/ 0 w 3462337"/>
              <a:gd name="T1" fmla="*/ 0 h 1293019"/>
              <a:gd name="T2" fmla="*/ 125800 w 3462337"/>
              <a:gd name="T3" fmla="*/ 43045 h 1293019"/>
              <a:gd name="T4" fmla="*/ 249231 w 3462337"/>
              <a:gd name="T5" fmla="*/ 155447 h 1293019"/>
              <a:gd name="T6" fmla="*/ 356044 w 3462337"/>
              <a:gd name="T7" fmla="*/ 277414 h 1293019"/>
              <a:gd name="T8" fmla="*/ 439119 w 3462337"/>
              <a:gd name="T9" fmla="*/ 361116 h 1293019"/>
              <a:gd name="T10" fmla="*/ 553055 w 3462337"/>
              <a:gd name="T11" fmla="*/ 497431 h 1293019"/>
              <a:gd name="T12" fmla="*/ 700220 w 3462337"/>
              <a:gd name="T13" fmla="*/ 633745 h 1293019"/>
              <a:gd name="T14" fmla="*/ 861626 w 3462337"/>
              <a:gd name="T15" fmla="*/ 738972 h 1293019"/>
              <a:gd name="T16" fmla="*/ 989801 w 3462337"/>
              <a:gd name="T17" fmla="*/ 832239 h 1293019"/>
              <a:gd name="T18" fmla="*/ 1151210 w 3462337"/>
              <a:gd name="T19" fmla="*/ 901593 h 1293019"/>
              <a:gd name="T20" fmla="*/ 1255649 w 3462337"/>
              <a:gd name="T21" fmla="*/ 930290 h 1293019"/>
              <a:gd name="T22" fmla="*/ 1357715 w 3462337"/>
              <a:gd name="T23" fmla="*/ 970946 h 1293019"/>
              <a:gd name="T24" fmla="*/ 1507251 w 3462337"/>
              <a:gd name="T25" fmla="*/ 1009209 h 1293019"/>
              <a:gd name="T26" fmla="*/ 1566593 w 3462337"/>
              <a:gd name="T27" fmla="*/ 1030732 h 1293019"/>
              <a:gd name="T28" fmla="*/ 1647296 w 3462337"/>
              <a:gd name="T29" fmla="*/ 1030732 h 1293019"/>
              <a:gd name="T30" fmla="*/ 1697142 w 3462337"/>
              <a:gd name="T31" fmla="*/ 1049866 h 1293019"/>
              <a:gd name="T32" fmla="*/ 1884657 w 3462337"/>
              <a:gd name="T33" fmla="*/ 1080955 h 1293019"/>
              <a:gd name="T34" fmla="*/ 2069800 w 3462337"/>
              <a:gd name="T35" fmla="*/ 1102479 h 1293019"/>
              <a:gd name="T36" fmla="*/ 2273930 w 3462337"/>
              <a:gd name="T37" fmla="*/ 1119218 h 1293019"/>
              <a:gd name="T38" fmla="*/ 2392612 w 3462337"/>
              <a:gd name="T39" fmla="*/ 1171832 h 1293019"/>
              <a:gd name="T40" fmla="*/ 2432961 w 3462337"/>
              <a:gd name="T41" fmla="*/ 1174222 h 1293019"/>
              <a:gd name="T42" fmla="*/ 2447205 w 3462337"/>
              <a:gd name="T43" fmla="*/ 1195746 h 1293019"/>
              <a:gd name="T44" fmla="*/ 2523160 w 3462337"/>
              <a:gd name="T45" fmla="*/ 1198138 h 1293019"/>
              <a:gd name="T46" fmla="*/ 2582503 w 3462337"/>
              <a:gd name="T47" fmla="*/ 1214878 h 1293019"/>
              <a:gd name="T48" fmla="*/ 2641840 w 3462337"/>
              <a:gd name="T49" fmla="*/ 1229227 h 1293019"/>
              <a:gd name="T50" fmla="*/ 2715424 w 3462337"/>
              <a:gd name="T51" fmla="*/ 1234010 h 1293019"/>
              <a:gd name="T52" fmla="*/ 2807993 w 3462337"/>
              <a:gd name="T53" fmla="*/ 1255535 h 1293019"/>
              <a:gd name="T54" fmla="*/ 2910061 w 3462337"/>
              <a:gd name="T55" fmla="*/ 1272273 h 1293019"/>
              <a:gd name="T56" fmla="*/ 2959906 w 3462337"/>
              <a:gd name="T57" fmla="*/ 1291407 h 1293019"/>
              <a:gd name="T58" fmla="*/ 3244743 w 3462337"/>
              <a:gd name="T59" fmla="*/ 1291407 h 1293019"/>
              <a:gd name="T60" fmla="*/ 3270853 w 3462337"/>
              <a:gd name="T61" fmla="*/ 1298579 h 1293019"/>
              <a:gd name="T62" fmla="*/ 3451246 w 3462337"/>
              <a:gd name="T63" fmla="*/ 1298579 h 129301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462337"/>
              <a:gd name="T97" fmla="*/ 0 h 1293019"/>
              <a:gd name="T98" fmla="*/ 3462337 w 3462337"/>
              <a:gd name="T99" fmla="*/ 1293019 h 129301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462337" h="1293019">
                <a:moveTo>
                  <a:pt x="0" y="0"/>
                </a:moveTo>
                <a:lnTo>
                  <a:pt x="126206" y="42863"/>
                </a:lnTo>
                <a:lnTo>
                  <a:pt x="250031" y="154782"/>
                </a:lnTo>
                <a:lnTo>
                  <a:pt x="357187" y="276225"/>
                </a:lnTo>
                <a:lnTo>
                  <a:pt x="440531" y="359569"/>
                </a:lnTo>
                <a:lnTo>
                  <a:pt x="554831" y="495300"/>
                </a:lnTo>
                <a:lnTo>
                  <a:pt x="702469" y="631032"/>
                </a:lnTo>
                <a:lnTo>
                  <a:pt x="864394" y="735807"/>
                </a:lnTo>
                <a:lnTo>
                  <a:pt x="992981" y="828675"/>
                </a:lnTo>
                <a:lnTo>
                  <a:pt x="1154906" y="897732"/>
                </a:lnTo>
                <a:lnTo>
                  <a:pt x="1259681" y="926307"/>
                </a:lnTo>
                <a:lnTo>
                  <a:pt x="1362075" y="966788"/>
                </a:lnTo>
                <a:lnTo>
                  <a:pt x="1512094" y="1004888"/>
                </a:lnTo>
                <a:lnTo>
                  <a:pt x="1571625" y="1026319"/>
                </a:lnTo>
                <a:lnTo>
                  <a:pt x="1652587" y="1026319"/>
                </a:lnTo>
                <a:lnTo>
                  <a:pt x="1702594" y="1045369"/>
                </a:lnTo>
                <a:lnTo>
                  <a:pt x="1890712" y="1076325"/>
                </a:lnTo>
                <a:lnTo>
                  <a:pt x="2076450" y="1097757"/>
                </a:lnTo>
                <a:lnTo>
                  <a:pt x="2281237" y="1114425"/>
                </a:lnTo>
                <a:lnTo>
                  <a:pt x="2400300" y="1166813"/>
                </a:lnTo>
                <a:lnTo>
                  <a:pt x="2440781" y="1169194"/>
                </a:lnTo>
                <a:lnTo>
                  <a:pt x="2455069" y="1190625"/>
                </a:lnTo>
                <a:lnTo>
                  <a:pt x="2531269" y="1193007"/>
                </a:lnTo>
                <a:lnTo>
                  <a:pt x="2590800" y="1209675"/>
                </a:lnTo>
                <a:lnTo>
                  <a:pt x="2650331" y="1223963"/>
                </a:lnTo>
                <a:lnTo>
                  <a:pt x="2724150" y="1228725"/>
                </a:lnTo>
                <a:lnTo>
                  <a:pt x="2817019" y="1250157"/>
                </a:lnTo>
                <a:lnTo>
                  <a:pt x="2919412" y="1266825"/>
                </a:lnTo>
                <a:lnTo>
                  <a:pt x="2969419" y="1285875"/>
                </a:lnTo>
                <a:lnTo>
                  <a:pt x="3255169" y="1285875"/>
                </a:lnTo>
                <a:lnTo>
                  <a:pt x="3281362" y="1293019"/>
                </a:lnTo>
                <a:lnTo>
                  <a:pt x="3462337" y="1293019"/>
                </a:lnTo>
              </a:path>
            </a:pathLst>
          </a:custGeom>
          <a:noFill/>
          <a:ln w="2857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91427" tIns="45719" rIns="91427" bIns="45719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prstClr val="black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32" name="Freeform 123"/>
          <p:cNvSpPr>
            <a:spLocks/>
          </p:cNvSpPr>
          <p:nvPr/>
        </p:nvSpPr>
        <p:spPr bwMode="gray">
          <a:xfrm>
            <a:off x="1621933" y="1884018"/>
            <a:ext cx="3473451" cy="1533525"/>
          </a:xfrm>
          <a:custGeom>
            <a:avLst/>
            <a:gdLst>
              <a:gd name="T0" fmla="*/ 0 w 3471863"/>
              <a:gd name="T1" fmla="*/ 0 h 1533525"/>
              <a:gd name="T2" fmla="*/ 117054 w 3471863"/>
              <a:gd name="T3" fmla="*/ 57150 h 1533525"/>
              <a:gd name="T4" fmla="*/ 198278 w 3471863"/>
              <a:gd name="T5" fmla="*/ 154782 h 1533525"/>
              <a:gd name="T6" fmla="*/ 272332 w 3471863"/>
              <a:gd name="T7" fmla="*/ 314325 h 1533525"/>
              <a:gd name="T8" fmla="*/ 310557 w 3471863"/>
              <a:gd name="T9" fmla="*/ 385763 h 1533525"/>
              <a:gd name="T10" fmla="*/ 396555 w 3471863"/>
              <a:gd name="T11" fmla="*/ 507207 h 1533525"/>
              <a:gd name="T12" fmla="*/ 422833 w 3471863"/>
              <a:gd name="T13" fmla="*/ 559594 h 1533525"/>
              <a:gd name="T14" fmla="*/ 506443 w 3471863"/>
              <a:gd name="T15" fmla="*/ 692944 h 1533525"/>
              <a:gd name="T16" fmla="*/ 539888 w 3471863"/>
              <a:gd name="T17" fmla="*/ 738188 h 1533525"/>
              <a:gd name="T18" fmla="*/ 566166 w 3471863"/>
              <a:gd name="T19" fmla="*/ 788194 h 1533525"/>
              <a:gd name="T20" fmla="*/ 649777 w 3471863"/>
              <a:gd name="T21" fmla="*/ 876300 h 1533525"/>
              <a:gd name="T22" fmla="*/ 711888 w 3471863"/>
              <a:gd name="T23" fmla="*/ 945357 h 1533525"/>
              <a:gd name="T24" fmla="*/ 745332 w 3471863"/>
              <a:gd name="T25" fmla="*/ 973932 h 1533525"/>
              <a:gd name="T26" fmla="*/ 785943 w 3471863"/>
              <a:gd name="T27" fmla="*/ 1019175 h 1533525"/>
              <a:gd name="T28" fmla="*/ 850442 w 3471863"/>
              <a:gd name="T29" fmla="*/ 1090613 h 1533525"/>
              <a:gd name="T30" fmla="*/ 943609 w 3471863"/>
              <a:gd name="T31" fmla="*/ 1150144 h 1533525"/>
              <a:gd name="T32" fmla="*/ 972275 w 3471863"/>
              <a:gd name="T33" fmla="*/ 1178719 h 1533525"/>
              <a:gd name="T34" fmla="*/ 1012886 w 3471863"/>
              <a:gd name="T35" fmla="*/ 1181100 h 1533525"/>
              <a:gd name="T36" fmla="*/ 1046331 w 3471863"/>
              <a:gd name="T37" fmla="*/ 1193007 h 1533525"/>
              <a:gd name="T38" fmla="*/ 1075000 w 3471863"/>
              <a:gd name="T39" fmla="*/ 1226344 h 1533525"/>
              <a:gd name="T40" fmla="*/ 1125167 w 3471863"/>
              <a:gd name="T41" fmla="*/ 1240632 h 1533525"/>
              <a:gd name="T42" fmla="*/ 1170554 w 3471863"/>
              <a:gd name="T43" fmla="*/ 1259682 h 1533525"/>
              <a:gd name="T44" fmla="*/ 1230278 w 3471863"/>
              <a:gd name="T45" fmla="*/ 1300163 h 1533525"/>
              <a:gd name="T46" fmla="*/ 1335388 w 3471863"/>
              <a:gd name="T47" fmla="*/ 1328738 h 1533525"/>
              <a:gd name="T48" fmla="*/ 1433329 w 3471863"/>
              <a:gd name="T49" fmla="*/ 1343025 h 1533525"/>
              <a:gd name="T50" fmla="*/ 1493054 w 3471863"/>
              <a:gd name="T51" fmla="*/ 1371600 h 1533525"/>
              <a:gd name="T52" fmla="*/ 1531276 w 3471863"/>
              <a:gd name="T53" fmla="*/ 1381125 h 1533525"/>
              <a:gd name="T54" fmla="*/ 1579054 w 3471863"/>
              <a:gd name="T55" fmla="*/ 1421607 h 1533525"/>
              <a:gd name="T56" fmla="*/ 1638775 w 3471863"/>
              <a:gd name="T57" fmla="*/ 1433513 h 1533525"/>
              <a:gd name="T58" fmla="*/ 1715220 w 3471863"/>
              <a:gd name="T59" fmla="*/ 1440657 h 1533525"/>
              <a:gd name="T60" fmla="*/ 1841830 w 3471863"/>
              <a:gd name="T61" fmla="*/ 1443038 h 1533525"/>
              <a:gd name="T62" fmla="*/ 1951719 w 3471863"/>
              <a:gd name="T63" fmla="*/ 1457325 h 1533525"/>
              <a:gd name="T64" fmla="*/ 2063995 w 3471863"/>
              <a:gd name="T65" fmla="*/ 1466850 h 1533525"/>
              <a:gd name="T66" fmla="*/ 2183439 w 3471863"/>
              <a:gd name="T67" fmla="*/ 1478757 h 1533525"/>
              <a:gd name="T68" fmla="*/ 2221662 w 3471863"/>
              <a:gd name="T69" fmla="*/ 1490663 h 1533525"/>
              <a:gd name="T70" fmla="*/ 2324383 w 3471863"/>
              <a:gd name="T71" fmla="*/ 1493044 h 1533525"/>
              <a:gd name="T72" fmla="*/ 2489216 w 3471863"/>
              <a:gd name="T73" fmla="*/ 1504950 h 1533525"/>
              <a:gd name="T74" fmla="*/ 2501160 w 3471863"/>
              <a:gd name="T75" fmla="*/ 1516857 h 1533525"/>
              <a:gd name="T76" fmla="*/ 2541772 w 3471863"/>
              <a:gd name="T77" fmla="*/ 1516857 h 1533525"/>
              <a:gd name="T78" fmla="*/ 2577605 w 3471863"/>
              <a:gd name="T79" fmla="*/ 1533525 h 1533525"/>
              <a:gd name="T80" fmla="*/ 3482990 w 3471863"/>
              <a:gd name="T81" fmla="*/ 1528763 h 15335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71863"/>
              <a:gd name="T124" fmla="*/ 0 h 1533525"/>
              <a:gd name="T125" fmla="*/ 3471863 w 3471863"/>
              <a:gd name="T126" fmla="*/ 1533525 h 153352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71863" h="1533525">
                <a:moveTo>
                  <a:pt x="0" y="0"/>
                </a:moveTo>
                <a:lnTo>
                  <a:pt x="116682" y="57150"/>
                </a:lnTo>
                <a:lnTo>
                  <a:pt x="197644" y="154782"/>
                </a:lnTo>
                <a:lnTo>
                  <a:pt x="271463" y="314325"/>
                </a:lnTo>
                <a:lnTo>
                  <a:pt x="309563" y="385763"/>
                </a:lnTo>
                <a:lnTo>
                  <a:pt x="395288" y="507207"/>
                </a:lnTo>
                <a:lnTo>
                  <a:pt x="421482" y="559594"/>
                </a:lnTo>
                <a:lnTo>
                  <a:pt x="504825" y="692944"/>
                </a:lnTo>
                <a:lnTo>
                  <a:pt x="538163" y="738188"/>
                </a:lnTo>
                <a:lnTo>
                  <a:pt x="564357" y="788194"/>
                </a:lnTo>
                <a:lnTo>
                  <a:pt x="647700" y="876300"/>
                </a:lnTo>
                <a:lnTo>
                  <a:pt x="709613" y="945357"/>
                </a:lnTo>
                <a:lnTo>
                  <a:pt x="742950" y="973932"/>
                </a:lnTo>
                <a:lnTo>
                  <a:pt x="783432" y="1019175"/>
                </a:lnTo>
                <a:lnTo>
                  <a:pt x="847725" y="1090613"/>
                </a:lnTo>
                <a:lnTo>
                  <a:pt x="940594" y="1150144"/>
                </a:lnTo>
                <a:lnTo>
                  <a:pt x="969169" y="1178719"/>
                </a:lnTo>
                <a:lnTo>
                  <a:pt x="1009650" y="1181100"/>
                </a:lnTo>
                <a:lnTo>
                  <a:pt x="1042988" y="1193007"/>
                </a:lnTo>
                <a:lnTo>
                  <a:pt x="1071563" y="1226344"/>
                </a:lnTo>
                <a:lnTo>
                  <a:pt x="1121569" y="1240632"/>
                </a:lnTo>
                <a:lnTo>
                  <a:pt x="1166813" y="1259682"/>
                </a:lnTo>
                <a:lnTo>
                  <a:pt x="1226344" y="1300163"/>
                </a:lnTo>
                <a:lnTo>
                  <a:pt x="1331119" y="1328738"/>
                </a:lnTo>
                <a:lnTo>
                  <a:pt x="1428750" y="1343025"/>
                </a:lnTo>
                <a:lnTo>
                  <a:pt x="1488282" y="1371600"/>
                </a:lnTo>
                <a:lnTo>
                  <a:pt x="1526382" y="1381125"/>
                </a:lnTo>
                <a:lnTo>
                  <a:pt x="1574007" y="1421607"/>
                </a:lnTo>
                <a:lnTo>
                  <a:pt x="1633538" y="1433513"/>
                </a:lnTo>
                <a:lnTo>
                  <a:pt x="1709738" y="1440657"/>
                </a:lnTo>
                <a:lnTo>
                  <a:pt x="1835944" y="1443038"/>
                </a:lnTo>
                <a:lnTo>
                  <a:pt x="1945482" y="1457325"/>
                </a:lnTo>
                <a:lnTo>
                  <a:pt x="2057400" y="1466850"/>
                </a:lnTo>
                <a:lnTo>
                  <a:pt x="2176463" y="1478757"/>
                </a:lnTo>
                <a:lnTo>
                  <a:pt x="2214563" y="1490663"/>
                </a:lnTo>
                <a:lnTo>
                  <a:pt x="2316957" y="1493044"/>
                </a:lnTo>
                <a:lnTo>
                  <a:pt x="2481263" y="1504950"/>
                </a:lnTo>
                <a:lnTo>
                  <a:pt x="2493169" y="1516857"/>
                </a:lnTo>
                <a:lnTo>
                  <a:pt x="2533650" y="1516857"/>
                </a:lnTo>
                <a:lnTo>
                  <a:pt x="2569369" y="1533525"/>
                </a:lnTo>
                <a:lnTo>
                  <a:pt x="3471863" y="1528763"/>
                </a:ln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/>
        </p:spPr>
        <p:txBody>
          <a:bodyPr lIns="91427" tIns="45719" rIns="91427" bIns="45719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prstClr val="black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33" name="Line 10"/>
          <p:cNvSpPr>
            <a:spLocks noChangeShapeType="1"/>
          </p:cNvSpPr>
          <p:nvPr/>
        </p:nvSpPr>
        <p:spPr bwMode="gray">
          <a:xfrm flipH="1" flipV="1">
            <a:off x="4819156" y="3787441"/>
            <a:ext cx="1251861" cy="127809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/>
        </p:spPr>
        <p:txBody>
          <a:bodyPr lIns="91427" tIns="45719" rIns="91427" bIns="4571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34" name="Line 11"/>
          <p:cNvSpPr>
            <a:spLocks noChangeShapeType="1"/>
          </p:cNvSpPr>
          <p:nvPr/>
        </p:nvSpPr>
        <p:spPr bwMode="gray">
          <a:xfrm flipV="1">
            <a:off x="6114405" y="3883730"/>
            <a:ext cx="3913371" cy="1205525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/>
        </p:spPr>
        <p:txBody>
          <a:bodyPr lIns="91427" tIns="45719" rIns="91427" bIns="4571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35" name="Text Box 12"/>
          <p:cNvSpPr txBox="1">
            <a:spLocks noChangeArrowheads="1"/>
          </p:cNvSpPr>
          <p:nvPr/>
        </p:nvSpPr>
        <p:spPr bwMode="auto">
          <a:xfrm>
            <a:off x="289561" y="5123272"/>
            <a:ext cx="11255718" cy="487680"/>
          </a:xfrm>
          <a:prstGeom prst="rect">
            <a:avLst/>
          </a:prstGeom>
          <a:solidFill>
            <a:schemeClr val="accent2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162475" tIns="81237" rIns="162475" bIns="81237" anchor="ctr"/>
          <a:lstStyle>
            <a:defPPr>
              <a:defRPr lang="en-US"/>
            </a:defPPr>
            <a:lvl1pPr algn="ctr" defTabSz="914400">
              <a:defRPr kumimoji="0" sz="1400" b="1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en-US" sz="2133" dirty="0"/>
              <a:t>Patients </a:t>
            </a:r>
            <a:r>
              <a:rPr lang="en-US" sz="2133" dirty="0" err="1"/>
              <a:t>à</a:t>
            </a:r>
            <a:r>
              <a:rPr lang="en-US" sz="2133" dirty="0"/>
              <a:t> </a:t>
            </a:r>
            <a:r>
              <a:rPr lang="en-US" sz="2133" dirty="0" err="1"/>
              <a:t>haut</a:t>
            </a:r>
            <a:r>
              <a:rPr lang="en-US" sz="2133" dirty="0"/>
              <a:t> </a:t>
            </a:r>
            <a:r>
              <a:rPr lang="en-US" sz="2133" dirty="0" err="1"/>
              <a:t>risque</a:t>
            </a:r>
            <a:r>
              <a:rPr lang="en-US" sz="2133" dirty="0"/>
              <a:t> de </a:t>
            </a:r>
            <a:r>
              <a:rPr lang="en-US" sz="2133" dirty="0" err="1"/>
              <a:t>rechute</a:t>
            </a:r>
            <a:r>
              <a:rPr lang="en-US" sz="2133" dirty="0"/>
              <a:t> et </a:t>
            </a:r>
            <a:r>
              <a:rPr lang="en-US" sz="2133" dirty="0" err="1"/>
              <a:t>décès</a:t>
            </a:r>
            <a:r>
              <a:rPr lang="en-US" sz="2133" dirty="0"/>
              <a:t> = </a:t>
            </a:r>
            <a:r>
              <a:rPr lang="en-US" sz="2133" dirty="0" err="1"/>
              <a:t>Candidats</a:t>
            </a:r>
            <a:r>
              <a:rPr lang="en-US" sz="2133" dirty="0"/>
              <a:t> pour </a:t>
            </a:r>
            <a:r>
              <a:rPr lang="en-US" sz="2133" dirty="0" err="1"/>
              <a:t>Traitement</a:t>
            </a:r>
            <a:r>
              <a:rPr lang="en-US" sz="2133" dirty="0"/>
              <a:t> Adjuvant</a:t>
            </a:r>
          </a:p>
        </p:txBody>
      </p:sp>
      <p:sp>
        <p:nvSpPr>
          <p:cNvPr id="236" name="TextBox 45"/>
          <p:cNvSpPr txBox="1">
            <a:spLocks noChangeArrowheads="1"/>
          </p:cNvSpPr>
          <p:nvPr/>
        </p:nvSpPr>
        <p:spPr bwMode="auto">
          <a:xfrm>
            <a:off x="289560" y="6092330"/>
            <a:ext cx="11386083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267"/>
              </a:spcBef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AJCC Melanoma Staging Database (data through 2008)</a:t>
            </a:r>
            <a:r>
              <a:rPr lang="en-US" sz="1200" baseline="30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Balch CM et al. </a:t>
            </a: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Oncol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2009;27:6199-6206. </a:t>
            </a:r>
          </a:p>
          <a:p>
            <a:pPr>
              <a:lnSpc>
                <a:spcPct val="90000"/>
              </a:lnSpc>
              <a:spcBef>
                <a:spcPts val="267"/>
              </a:spcBef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Cancer Society. Survival rates for melanoma skin cancer, by stage. https://www.cancer.org/cancer/melanoma-skin-cancer/detection-diagnosis-staging/survival-rates-for-melanoma-skin-cancer-by-stage.html. Accessed June 2017. </a:t>
            </a:r>
          </a:p>
        </p:txBody>
      </p:sp>
      <p:pic>
        <p:nvPicPr>
          <p:cNvPr id="237" name="Image 236">
            <a:extLst>
              <a:ext uri="{FF2B5EF4-FFF2-40B4-BE49-F238E27FC236}">
                <a16:creationId xmlns:a16="http://schemas.microsoft.com/office/drawing/2014/main" id="{3E1AEB31-551D-A240-B40B-BFBBAA971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EB0EB86-8CE4-9149-AC16-B93A19D2F04A}"/>
              </a:ext>
            </a:extLst>
          </p:cNvPr>
          <p:cNvSpPr txBox="1"/>
          <p:nvPr/>
        </p:nvSpPr>
        <p:spPr>
          <a:xfrm>
            <a:off x="3068109" y="2105561"/>
            <a:ext cx="68331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Rappel sur Exploration </a:t>
            </a:r>
          </a:p>
          <a:p>
            <a:pPr algn="ctr"/>
            <a:r>
              <a:rPr lang="fr-FR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 Ganglion Sentinelle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52BFAD-FE3A-F64B-A3D7-89983F3A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161EF53E-E7ED-D144-B8F2-D09DD9849BB5}"/>
              </a:ext>
            </a:extLst>
          </p:cNvPr>
          <p:cNvSpPr txBox="1">
            <a:spLocks/>
          </p:cNvSpPr>
          <p:nvPr/>
        </p:nvSpPr>
        <p:spPr>
          <a:xfrm>
            <a:off x="1693025" y="5347711"/>
            <a:ext cx="9144000" cy="529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solidFill>
                  <a:srgbClr val="FF6600"/>
                </a:solidFill>
              </a:rPr>
              <a:t>Marie Sophie Gautier</a:t>
            </a:r>
          </a:p>
        </p:txBody>
      </p:sp>
    </p:spTree>
    <p:extLst>
      <p:ext uri="{BB962C8B-B14F-4D97-AF65-F5344CB8AC3E}">
        <p14:creationId xmlns:p14="http://schemas.microsoft.com/office/powerpoint/2010/main" val="3801613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1735C-9C82-D143-A388-F237E928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FF6600"/>
                </a:solidFill>
              </a:rPr>
              <a:t>Recherche du Ganglion Sentinelle                             si </a:t>
            </a:r>
            <a:r>
              <a:rPr lang="fr-FR" sz="4000" b="1" dirty="0" err="1">
                <a:solidFill>
                  <a:srgbClr val="FF6600"/>
                </a:solidFill>
              </a:rPr>
              <a:t>Breslow</a:t>
            </a:r>
            <a:r>
              <a:rPr lang="fr-FR" sz="4000" b="1" dirty="0">
                <a:solidFill>
                  <a:srgbClr val="FF6600"/>
                </a:solidFill>
              </a:rPr>
              <a:t> &gt; 1 mm </a:t>
            </a:r>
            <a:r>
              <a:rPr lang="fr-FR" sz="4000" i="1" dirty="0">
                <a:solidFill>
                  <a:srgbClr val="FF6600"/>
                </a:solidFill>
              </a:rPr>
              <a:t>(ou 0,8 mm selon AJCC8 ?)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0E7CD56-A221-6B46-A83F-F2CB0A144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1813663"/>
            <a:ext cx="4082143" cy="2479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E40CE0-BC5A-5241-91C7-A3E785481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4146728"/>
            <a:ext cx="4082143" cy="24492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1AAE9C-4A90-F64B-9761-C1F9D6195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" y="2166090"/>
            <a:ext cx="6273851" cy="425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49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93" y="1745817"/>
            <a:ext cx="10590413" cy="23876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Curage ganglionnaire ou Abstention après Ganglion Sentinelle +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B2E82F-C048-460D-B752-B7BA1D207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25" y="5347711"/>
            <a:ext cx="9144000" cy="52938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6600"/>
                </a:solidFill>
              </a:rPr>
              <a:t>N </a:t>
            </a:r>
            <a:r>
              <a:rPr lang="fr-FR" dirty="0" err="1">
                <a:solidFill>
                  <a:srgbClr val="FF6600"/>
                </a:solidFill>
              </a:rPr>
              <a:t>Engl</a:t>
            </a:r>
            <a:r>
              <a:rPr lang="fr-FR" dirty="0">
                <a:solidFill>
                  <a:srgbClr val="FF6600"/>
                </a:solidFill>
              </a:rPr>
              <a:t> J Med 2017 </a:t>
            </a:r>
            <a:r>
              <a:rPr lang="fr-FR" dirty="0" err="1">
                <a:solidFill>
                  <a:srgbClr val="FF6600"/>
                </a:solidFill>
              </a:rPr>
              <a:t>Faries</a:t>
            </a:r>
            <a:r>
              <a:rPr lang="fr-FR" dirty="0">
                <a:solidFill>
                  <a:srgbClr val="FF6600"/>
                </a:solidFill>
              </a:rPr>
              <a:t> et al: </a:t>
            </a:r>
            <a:r>
              <a:rPr lang="fr-FR" dirty="0">
                <a:solidFill>
                  <a:schemeClr val="accent2"/>
                </a:solidFill>
              </a:rPr>
              <a:t>376;23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194781-BACD-5645-9421-848ADF042A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1" y="165251"/>
            <a:ext cx="2286733" cy="6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8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374" y="954157"/>
            <a:ext cx="10893288" cy="6559826"/>
          </a:xfrm>
        </p:spPr>
        <p:txBody>
          <a:bodyPr>
            <a:normAutofit fontScale="90000"/>
          </a:bodyPr>
          <a:lstStyle/>
          <a:p>
            <a:pPr algn="l"/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Etude internationale: 1934 patients ayant eu un GS + ont été randomisés pour subir soit un curage </a:t>
            </a:r>
            <a:r>
              <a:rPr lang="fr-FR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ggl</a:t>
            </a: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immédiat, soit un suivi simple par échographie ganglionnaire (observation)</a:t>
            </a:r>
            <a:b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.Objectif principal: Survie spécifique liée au mélanome. </a:t>
            </a:r>
            <a:b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.Objectifs secondaires: Survie Sans Récidive et taux cumulé de métastases ganglionnaires </a:t>
            </a: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B87ED4-8BB7-41FB-80F8-73C7DF5FCC8E}"/>
              </a:ext>
            </a:extLst>
          </p:cNvPr>
          <p:cNvSpPr txBox="1"/>
          <p:nvPr/>
        </p:nvSpPr>
        <p:spPr>
          <a:xfrm>
            <a:off x="2246243" y="340821"/>
            <a:ext cx="7954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6600"/>
                </a:solidFill>
                <a:latin typeface="+mj-lt"/>
              </a:rPr>
              <a:t>Méthodes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AA1CDE-14FB-4EFF-8267-D6961DBB6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5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6D1F0BE-68E3-4B72-949A-97DABDFC2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727" y="1337538"/>
            <a:ext cx="7950127" cy="552046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1D47942-9FE4-46E5-8AC5-B6F17EAF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1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rgbClr val="FF6600"/>
                </a:solidFill>
              </a:rPr>
              <a:t>Résultats</a:t>
            </a:r>
            <a:endParaRPr lang="fr-FR" sz="60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58163D-D990-4D05-811D-D77348330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17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E3BC2-D371-47E0-8754-4E56DEE4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rgbClr val="FF6600"/>
                </a:solidFill>
              </a:rPr>
              <a:t>Résultats</a:t>
            </a:r>
            <a:endParaRPr lang="fr-FR" sz="6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413B84-497F-429D-A45B-BB25ED3B7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taux moyen à 3 ans de Survie Spécifique liée au Mélanome est identique dans les 2 groupes: 86%</a:t>
            </a:r>
            <a:b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fr-FR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Survie Sans Récidive à 3 ans: 68% dans le groupe curage </a:t>
            </a:r>
            <a:r>
              <a:rPr lang="fr-FR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ggl</a:t>
            </a: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vs 63% dans le groupe observation</a:t>
            </a:r>
          </a:p>
          <a:p>
            <a:pPr marL="0" indent="0">
              <a:buNone/>
            </a:pPr>
            <a:endParaRPr lang="fr-FR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Meilleur taux de contrôle de la maladie ganglionnaire régionale dans le groupe curage </a:t>
            </a:r>
            <a:r>
              <a:rPr lang="fr-FR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ggl</a:t>
            </a: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92% vs 77% dans le groupe observation à 3 ans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7C40F6-86FE-4FB5-83BC-ABA45B50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55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E3BC2-D371-47E0-8754-4E56DEE4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rgbClr val="FF6600"/>
                </a:solidFill>
              </a:rPr>
              <a:t>Résultats</a:t>
            </a:r>
            <a:endParaRPr lang="fr-FR" sz="6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413B84-497F-429D-A45B-BB25ED3B7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 de différence de Survie Sans Métastase dans les 2 groupes</a:t>
            </a:r>
          </a:p>
          <a:p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11,5% des patients du groupe curage </a:t>
            </a:r>
            <a:r>
              <a:rPr lang="fr-FR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ggl</a:t>
            </a: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avaient des ganglions envahis</a:t>
            </a:r>
          </a:p>
          <a:p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24% de </a:t>
            </a:r>
            <a:r>
              <a:rPr lang="fr-FR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lymphoedèmes</a:t>
            </a: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dans le groupe curage </a:t>
            </a:r>
            <a:r>
              <a:rPr lang="fr-FR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ggl</a:t>
            </a: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vs 6% dans le groupe observation</a:t>
            </a:r>
            <a:b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fr-FR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CC10A-D6F1-4301-BC39-2550A009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5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D1F7898-4AAB-48AB-BC8E-6CA3581E6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981" r="1990"/>
          <a:stretch/>
        </p:blipFill>
        <p:spPr>
          <a:xfrm>
            <a:off x="2280350" y="1692088"/>
            <a:ext cx="7631299" cy="39864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1540" y="523081"/>
            <a:ext cx="10378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fr-FR" sz="4000" dirty="0">
                <a:solidFill>
                  <a:srgbClr val="FF6600"/>
                </a:solidFill>
                <a:latin typeface="+mj-lt"/>
                <a:ea typeface="Times New Roman" panose="02020603050405020304" pitchFamily="18" charset="0"/>
                <a:cs typeface="Calibri Light" panose="020F0302020204030204" pitchFamily="34" charset="0"/>
              </a:rPr>
              <a:t>Rubriques réservées aux adhérents</a:t>
            </a:r>
          </a:p>
        </p:txBody>
      </p:sp>
    </p:spTree>
    <p:extLst>
      <p:ext uri="{BB962C8B-B14F-4D97-AF65-F5344CB8AC3E}">
        <p14:creationId xmlns:p14="http://schemas.microsoft.com/office/powerpoint/2010/main" val="84009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E3BC2-D371-47E0-8754-4E56DEE4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16" y="13787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rgbClr val="FF6600"/>
                </a:solidFill>
              </a:rPr>
              <a:t>Conclusion</a:t>
            </a:r>
            <a:endParaRPr lang="fr-FR" sz="6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413B84-497F-429D-A45B-BB25ED3B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28416"/>
            <a:ext cx="11168270" cy="2456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curage ganglionnaire post GS + améliore le contrôle régional de la maladie mais n’améliore pas la survie spécifique</a:t>
            </a:r>
            <a:b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fr-FR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10B5DB-893D-4733-8253-3804278F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01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93" y="1745817"/>
            <a:ext cx="10590413" cy="23876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Recherche de mutation </a:t>
            </a:r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BRAF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dans le mélanome : </a:t>
            </a:r>
            <a:b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le parcours du prélèvement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B2E82F-C048-460D-B752-B7BA1D207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25" y="5347711"/>
            <a:ext cx="9144000" cy="529388"/>
          </a:xfrm>
        </p:spPr>
        <p:txBody>
          <a:bodyPr/>
          <a:lstStyle/>
          <a:p>
            <a:r>
              <a:rPr lang="fr-FR">
                <a:solidFill>
                  <a:schemeClr val="accent2"/>
                </a:solidFill>
              </a:rPr>
              <a:t>Raymond KARKOUCHE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7B5024-ECF7-45BB-8F0D-2449157A0CA2}"/>
              </a:ext>
            </a:extLst>
          </p:cNvPr>
          <p:cNvSpPr/>
          <p:nvPr/>
        </p:nvSpPr>
        <p:spPr>
          <a:xfrm>
            <a:off x="9268178" y="4818312"/>
            <a:ext cx="22464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Le coût</a:t>
            </a:r>
          </a:p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Le cadre</a:t>
            </a:r>
          </a:p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En pratique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A90CD6-026A-9040-B405-F118BDBE09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1" y="165251"/>
            <a:ext cx="2286733" cy="6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51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B6DC78-19DD-4E1E-9651-175A3257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Recherche de mutation 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BRAF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dans le mélanome : 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coût</a:t>
            </a:r>
            <a:endParaRPr lang="fr-FR" b="1" cap="all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A958E0-0B50-4180-AE70-CA9B8F05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cap="all" dirty="0"/>
              <a:t>Immunohistochimie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EA13C8-E58C-432A-B129-2C5B071662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 </a:t>
            </a:r>
            <a:r>
              <a:rPr lang="fr-FR" dirty="0"/>
              <a:t>ZZQX069</a:t>
            </a:r>
            <a:r>
              <a:rPr lang="fr-FR" b="1" dirty="0"/>
              <a:t> </a:t>
            </a:r>
          </a:p>
          <a:p>
            <a:r>
              <a:rPr lang="fr-FR" dirty="0"/>
              <a:t>Examen immunohistochimique de prélèvement tissulaire fixé avec 1 anticorps sans quantification du signal</a:t>
            </a:r>
          </a:p>
          <a:p>
            <a:pPr lvl="1"/>
            <a:r>
              <a:rPr lang="fr-FR" b="1" dirty="0"/>
              <a:t>48 €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8033D0-3794-4198-9E63-0F7166659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cap="all" dirty="0"/>
              <a:t>Biologie moléculaire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BD13E83-96D8-4024-A625-FE3CB97B501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dirty="0"/>
              <a:t>N501 : Recherche de la mutation BRAF V600</a:t>
            </a:r>
          </a:p>
          <a:p>
            <a:pPr lvl="1"/>
            <a:r>
              <a:rPr lang="fr-FR" b="1" dirty="0"/>
              <a:t>116.10 €</a:t>
            </a:r>
          </a:p>
          <a:p>
            <a:r>
              <a:rPr lang="fr-FR" dirty="0"/>
              <a:t>N452 : Forfait NGS &lt; 20 kb</a:t>
            </a:r>
          </a:p>
          <a:p>
            <a:pPr lvl="1"/>
            <a:r>
              <a:rPr lang="fr-FR" b="1" dirty="0"/>
              <a:t>882,90 €</a:t>
            </a:r>
          </a:p>
          <a:p>
            <a:r>
              <a:rPr lang="fr-FR" dirty="0"/>
              <a:t>N453 : Forfait NGS 20 à 100 kb    </a:t>
            </a:r>
          </a:p>
          <a:p>
            <a:pPr lvl="1"/>
            <a:r>
              <a:rPr lang="fr-FR" b="1" dirty="0"/>
              <a:t>1 503.90 € 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0075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20B04D-AC76-435D-BE0D-FB4E69A2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Recherche de mutation 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BRAF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dans le mélanome : 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cadre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A2F43B-EE2A-4EA8-87AF-E2498EF92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Avant 2018</a:t>
            </a:r>
          </a:p>
          <a:p>
            <a:r>
              <a:rPr lang="fr-FR" dirty="0"/>
              <a:t>Actes de biologie moléculaire réalisés par des plateformes</a:t>
            </a:r>
          </a:p>
          <a:p>
            <a:r>
              <a:rPr lang="fr-FR" dirty="0"/>
              <a:t>Subventionnées par </a:t>
            </a:r>
            <a:r>
              <a:rPr lang="fr-FR" dirty="0" err="1"/>
              <a:t>l’INCa</a:t>
            </a:r>
            <a:endParaRPr lang="fr-FR" dirty="0"/>
          </a:p>
          <a:p>
            <a:r>
              <a:rPr lang="fr-FR" dirty="0"/>
              <a:t>Pas de facturation aux patients ou aux établissements de soins</a:t>
            </a:r>
          </a:p>
          <a:p>
            <a:r>
              <a:rPr lang="fr-FR" dirty="0"/>
              <a:t>RIHN : Référentiel des actes Innovants Hors Nomenclature défini par l’instruction </a:t>
            </a:r>
            <a:r>
              <a:rPr lang="fr-FR" dirty="0" err="1"/>
              <a:t>n°DGOS</a:t>
            </a:r>
            <a:r>
              <a:rPr lang="fr-FR" dirty="0"/>
              <a:t>/PF4/2015/258 </a:t>
            </a:r>
          </a:p>
          <a:p>
            <a:r>
              <a:rPr lang="fr-FR" dirty="0"/>
              <a:t>Pas d’acte de biologie moléculaire dans les cabinets de pathologie</a:t>
            </a:r>
          </a:p>
          <a:p>
            <a:r>
              <a:rPr lang="fr-FR" dirty="0"/>
              <a:t>(Frais de désarchivage pour les cabinets de pathologie)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F122F7-FB18-458F-B13C-F20D09C60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039" y="5223933"/>
            <a:ext cx="25336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0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FD4975-14FE-411C-A635-A16F9CC6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Recherche de mutation 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BRAF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dans le mélanome : </a:t>
            </a:r>
            <a:b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cadre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43CC2D-A4F3-47E3-8189-590CB14D1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Après 2018</a:t>
            </a:r>
          </a:p>
          <a:p>
            <a:r>
              <a:rPr lang="fr-FR" dirty="0"/>
              <a:t>Actes à la charge des établissements de soins</a:t>
            </a:r>
          </a:p>
          <a:p>
            <a:r>
              <a:rPr lang="fr-FR" dirty="0"/>
              <a:t>Facturés par les plateformes </a:t>
            </a:r>
          </a:p>
          <a:p>
            <a:r>
              <a:rPr lang="fr-FR" dirty="0"/>
              <a:t>Déclarés à l’Assurance maladie via le e-</a:t>
            </a:r>
            <a:r>
              <a:rPr lang="fr-FR" dirty="0" err="1"/>
              <a:t>Pmsi</a:t>
            </a:r>
            <a:r>
              <a:rPr lang="fr-FR" dirty="0"/>
              <a:t> </a:t>
            </a:r>
          </a:p>
          <a:p>
            <a:r>
              <a:rPr lang="fr-FR" dirty="0"/>
              <a:t>Remboursement à postériori dans une enveloppe contrainte (MERRI) </a:t>
            </a:r>
          </a:p>
          <a:p>
            <a:r>
              <a:rPr lang="fr-FR" dirty="0"/>
              <a:t>Perspective de ne pas être remboursé de la totalité des dépenses</a:t>
            </a:r>
          </a:p>
          <a:p>
            <a:r>
              <a:rPr lang="fr-FR" dirty="0"/>
              <a:t>Système d’appel d’offre et partenariat entre groupes et plateformes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670EF3-7558-44CA-9521-744573CA7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495" y="5498924"/>
            <a:ext cx="3303007" cy="11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41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CDAF275-CD41-4FE2-B1B4-84FBC4A8C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Recherche de mutation 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BRAF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dans le mélanome : </a:t>
            </a:r>
            <a:b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pratique</a:t>
            </a:r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1EA2A12-6D4F-4FB3-A00A-FB06196F2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Structure publique</a:t>
            </a:r>
          </a:p>
          <a:p>
            <a:r>
              <a:rPr lang="fr-FR" dirty="0"/>
              <a:t>Prescription par un médecin du centre</a:t>
            </a:r>
          </a:p>
          <a:p>
            <a:r>
              <a:rPr lang="fr-FR" dirty="0"/>
              <a:t>Analyse réalisée sur place ou sur une plateforme rattachée</a:t>
            </a:r>
          </a:p>
          <a:p>
            <a:r>
              <a:rPr lang="fr-FR" dirty="0"/>
              <a:t>En pratique, rien ne change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065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42934E-5FA8-45BA-8461-403EEDC6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Recherche de mutation 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BRAF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dans le mélanome : 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pratique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CE9E91-4613-47F3-8E0D-2993A6073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Structure privée (ou autre structure non rattachée à une plateforme)</a:t>
            </a:r>
          </a:p>
          <a:p>
            <a:r>
              <a:rPr lang="fr-FR" dirty="0"/>
              <a:t>Prescription par un médecin du centre</a:t>
            </a:r>
          </a:p>
          <a:p>
            <a:r>
              <a:rPr lang="fr-FR" dirty="0"/>
              <a:t>Formulaire spécifique de demande</a:t>
            </a:r>
          </a:p>
          <a:p>
            <a:r>
              <a:rPr lang="fr-FR" dirty="0"/>
              <a:t>Sélection du prélèvement d’intérêt par l’anapath</a:t>
            </a:r>
          </a:p>
          <a:p>
            <a:r>
              <a:rPr lang="fr-FR" dirty="0"/>
              <a:t>Envoi pour analyse</a:t>
            </a:r>
          </a:p>
          <a:p>
            <a:pPr lvl="1"/>
            <a:r>
              <a:rPr lang="fr-FR" dirty="0"/>
              <a:t>Plateforme partenaire du centre</a:t>
            </a:r>
          </a:p>
          <a:p>
            <a:pPr lvl="1"/>
            <a:r>
              <a:rPr lang="fr-FR" dirty="0"/>
              <a:t>Plateforme autre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B030B3-D34E-4BB1-8E71-08A2796C0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02" t="22716" r="36522" b="9931"/>
          <a:stretch/>
        </p:blipFill>
        <p:spPr>
          <a:xfrm>
            <a:off x="8794043" y="2425576"/>
            <a:ext cx="3172179" cy="42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32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21FBD-03AC-481F-AE23-6C874F24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Recherche de mutation 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BRAF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dans le mélanome : 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pratique</a:t>
            </a:r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8048B83D-51B0-45AE-8AC9-3658E9F549B3}"/>
              </a:ext>
            </a:extLst>
          </p:cNvPr>
          <p:cNvGraphicFramePr/>
          <p:nvPr>
            <p:extLst/>
          </p:nvPr>
        </p:nvGraphicFramePr>
        <p:xfrm>
          <a:off x="1162755" y="1411111"/>
          <a:ext cx="9815973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385F4F5-0D03-4F43-AD46-3340038EA2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02" t="22716" r="36522" b="9931"/>
          <a:stretch/>
        </p:blipFill>
        <p:spPr>
          <a:xfrm>
            <a:off x="9268258" y="2872140"/>
            <a:ext cx="1242759" cy="16727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CEA045-DAC7-4220-8E42-DB18FF2C5C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86" t="26787" r="67459" b="26356"/>
          <a:stretch/>
        </p:blipFill>
        <p:spPr>
          <a:xfrm>
            <a:off x="8782265" y="5207008"/>
            <a:ext cx="1128888" cy="13255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6411CF-E58A-465D-BAEF-4E11EFA167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62" y="5241102"/>
            <a:ext cx="1569720" cy="15270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E8D912-7D10-4196-8122-C0C1F29DF8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33395"/>
          <a:stretch/>
        </p:blipFill>
        <p:spPr>
          <a:xfrm>
            <a:off x="1313554" y="2488318"/>
            <a:ext cx="1334736" cy="1422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30B740-8FFF-4ACB-AFDE-F4DF762D88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5" t="36239" r="32886" b="12689"/>
          <a:stretch/>
        </p:blipFill>
        <p:spPr>
          <a:xfrm rot="5400000">
            <a:off x="7327026" y="1325615"/>
            <a:ext cx="979125" cy="1150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D83D0F-1C7B-4273-814A-11AB1A8595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6" t="29264" r="29259" b="42099"/>
          <a:stretch/>
        </p:blipFill>
        <p:spPr>
          <a:xfrm rot="5400000">
            <a:off x="3880473" y="1325182"/>
            <a:ext cx="984070" cy="1155928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1549B93F-38AB-45C4-B204-8480E846A3A3}"/>
              </a:ext>
            </a:extLst>
          </p:cNvPr>
          <p:cNvGrpSpPr/>
          <p:nvPr/>
        </p:nvGrpSpPr>
        <p:grpSpPr>
          <a:xfrm rot="19405478">
            <a:off x="5940382" y="3490978"/>
            <a:ext cx="311233" cy="528153"/>
            <a:chOff x="5695129" y="1204887"/>
            <a:chExt cx="311233" cy="528153"/>
          </a:xfrm>
        </p:grpSpPr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12D0B1B0-E802-4F77-91D8-7B43B9DE4FE0}"/>
                </a:ext>
              </a:extLst>
            </p:cNvPr>
            <p:cNvSpPr/>
            <p:nvPr/>
          </p:nvSpPr>
          <p:spPr>
            <a:xfrm rot="2160000">
              <a:off x="5695129" y="1204887"/>
              <a:ext cx="311233" cy="52815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lèche : droite 4">
              <a:extLst>
                <a:ext uri="{FF2B5EF4-FFF2-40B4-BE49-F238E27FC236}">
                  <a16:creationId xmlns:a16="http://schemas.microsoft.com/office/drawing/2014/main" id="{1343AF4C-3361-4D52-A698-47623239AFE3}"/>
                </a:ext>
              </a:extLst>
            </p:cNvPr>
            <p:cNvSpPr txBox="1"/>
            <p:nvPr/>
          </p:nvSpPr>
          <p:spPr>
            <a:xfrm rot="2160000">
              <a:off x="5704045" y="1283077"/>
              <a:ext cx="217863" cy="3168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396137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EB0EB86-8CE4-9149-AC16-B93A19D2F04A}"/>
              </a:ext>
            </a:extLst>
          </p:cNvPr>
          <p:cNvSpPr txBox="1"/>
          <p:nvPr/>
        </p:nvSpPr>
        <p:spPr>
          <a:xfrm>
            <a:off x="2537082" y="2105561"/>
            <a:ext cx="78952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Nouveaux Traitements </a:t>
            </a:r>
          </a:p>
          <a:p>
            <a:pPr algn="ctr"/>
            <a:r>
              <a:rPr lang="fr-FR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Adjuvants du Mélanome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27D502-0FA4-A44C-B57C-A13EE9332B02}"/>
              </a:ext>
            </a:extLst>
          </p:cNvPr>
          <p:cNvSpPr txBox="1"/>
          <p:nvPr/>
        </p:nvSpPr>
        <p:spPr>
          <a:xfrm>
            <a:off x="6562165" y="4840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90800137-1223-CF4C-A16E-223F68A50F35}"/>
              </a:ext>
            </a:extLst>
          </p:cNvPr>
          <p:cNvSpPr txBox="1">
            <a:spLocks/>
          </p:cNvSpPr>
          <p:nvPr/>
        </p:nvSpPr>
        <p:spPr>
          <a:xfrm>
            <a:off x="1693025" y="5347711"/>
            <a:ext cx="9144000" cy="529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solidFill>
                  <a:srgbClr val="FF6600"/>
                </a:solidFill>
              </a:rPr>
              <a:t>Laurence </a:t>
            </a:r>
            <a:r>
              <a:rPr lang="fr-FR" dirty="0" err="1">
                <a:solidFill>
                  <a:srgbClr val="FF6600"/>
                </a:solidFill>
              </a:rPr>
              <a:t>Ollivaud</a:t>
            </a:r>
            <a:endParaRPr lang="fr-FR" dirty="0">
              <a:solidFill>
                <a:srgbClr val="FF66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B580AD-FEC9-AE4C-AF69-D0E160CBCE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1" y="165251"/>
            <a:ext cx="2286733" cy="6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12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Rounded Rectangle 555"/>
          <p:cNvSpPr/>
          <p:nvPr/>
        </p:nvSpPr>
        <p:spPr>
          <a:xfrm>
            <a:off x="2548605" y="1440153"/>
            <a:ext cx="3740199" cy="130808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IFN-α (ROCHE)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AMM France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2548607" y="2935636"/>
            <a:ext cx="3740197" cy="1303489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IPILIMUMAB (BMS)</a:t>
            </a:r>
          </a:p>
          <a:p>
            <a:pPr algn="ctr"/>
            <a:endParaRPr lang="en-US" sz="1867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1467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USA: FDA-approved for patients with LN metastases &gt; 1 mm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7067275" y="4426519"/>
            <a:ext cx="3885113" cy="1492651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Essais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Thérapeutiques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48607" y="4426519"/>
            <a:ext cx="3740197" cy="1492651"/>
          </a:xfrm>
          <a:prstGeom prst="roundRect">
            <a:avLst>
              <a:gd name="adj" fmla="val 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NIVOLUMAB (BMS)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RTU France</a:t>
            </a:r>
          </a:p>
          <a:p>
            <a:pPr algn="ctr"/>
            <a:r>
              <a:rPr lang="en-US" sz="1467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USA: FDA-approved for patients with  LN involvement / metastases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67275" y="1444753"/>
            <a:ext cx="3885114" cy="1308089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en-US" altLang="en-US" sz="2400" b="1" dirty="0">
                <a:solidFill>
                  <a:schemeClr val="tx1"/>
                </a:solidFill>
                <a:cs typeface="Arial"/>
              </a:rPr>
              <a:t>  </a:t>
            </a:r>
            <a:r>
              <a:rPr lang="en-US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Dabra</a:t>
            </a:r>
            <a:r>
              <a:rPr lang="en-US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+ </a:t>
            </a:r>
            <a:r>
              <a:rPr lang="en-US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Tramé</a:t>
            </a:r>
            <a:r>
              <a:rPr lang="en-US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(NOVARTIS)</a:t>
            </a:r>
          </a:p>
          <a:p>
            <a:pPr algn="ctr"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RTU France</a:t>
            </a:r>
          </a:p>
          <a:p>
            <a:pPr algn="ctr"/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USA : FDA approved for patients with BRAF </a:t>
            </a:r>
            <a:r>
              <a:rPr lang="en-GB" sz="1467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V600E</a:t>
            </a:r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 </a:t>
            </a:r>
            <a:r>
              <a:rPr lang="en-GB" sz="1467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V600K </a:t>
            </a:r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mutations</a:t>
            </a:r>
            <a:endParaRPr lang="en-US" sz="1467" b="1" i="1" baseline="30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FD14B3D-4C0C-0740-9DAF-A5B97A51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993" y="-224324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TRAITEMENTS ADJUVANTS DU MELANOME </a:t>
            </a:r>
          </a:p>
        </p:txBody>
      </p:sp>
      <p:sp>
        <p:nvSpPr>
          <p:cNvPr id="14" name="Rounded Rectangle 559">
            <a:extLst>
              <a:ext uri="{FF2B5EF4-FFF2-40B4-BE49-F238E27FC236}">
                <a16:creationId xmlns:a16="http://schemas.microsoft.com/office/drawing/2014/main" id="{BAE29F30-905F-1E47-8E4E-88CA9D5D9750}"/>
              </a:ext>
            </a:extLst>
          </p:cNvPr>
          <p:cNvSpPr/>
          <p:nvPr/>
        </p:nvSpPr>
        <p:spPr>
          <a:xfrm>
            <a:off x="7067275" y="2935636"/>
            <a:ext cx="3885114" cy="1308089"/>
          </a:xfrm>
          <a:prstGeom prst="roundRect">
            <a:avLst>
              <a:gd name="adj" fmla="val 0"/>
            </a:avLst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PEMBROLIZUMAB (MSD)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RTU France</a:t>
            </a:r>
          </a:p>
        </p:txBody>
      </p:sp>
    </p:spTree>
    <p:extLst>
      <p:ext uri="{BB962C8B-B14F-4D97-AF65-F5344CB8AC3E}">
        <p14:creationId xmlns:p14="http://schemas.microsoft.com/office/powerpoint/2010/main" val="21072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540" y="523081"/>
            <a:ext cx="10378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fr-FR" sz="4000" dirty="0">
                <a:solidFill>
                  <a:srgbClr val="FF6600"/>
                </a:solidFill>
                <a:latin typeface="+mj-lt"/>
                <a:ea typeface="Times New Roman" panose="02020603050405020304" pitchFamily="18" charset="0"/>
                <a:cs typeface="Calibri Light" panose="020F0302020204030204" pitchFamily="34" charset="0"/>
              </a:rPr>
              <a:t>Contacts Hospitaliers </a:t>
            </a:r>
            <a:r>
              <a:rPr lang="fr-FR" sz="4000" dirty="0" err="1">
                <a:solidFill>
                  <a:srgbClr val="FF6600"/>
                </a:solidFill>
                <a:latin typeface="+mj-lt"/>
                <a:ea typeface="Times New Roman" panose="02020603050405020304" pitchFamily="18" charset="0"/>
                <a:cs typeface="Calibri Light" panose="020F0302020204030204" pitchFamily="34" charset="0"/>
              </a:rPr>
              <a:t>OncoDermato</a:t>
            </a:r>
            <a:r>
              <a:rPr lang="fr-FR" sz="4000" dirty="0">
                <a:solidFill>
                  <a:srgbClr val="FF6600"/>
                </a:solidFill>
                <a:latin typeface="+mj-lt"/>
                <a:ea typeface="Times New Roman" panose="02020603050405020304" pitchFamily="18" charset="0"/>
                <a:cs typeface="Calibri Light" panose="020F0302020204030204" pitchFamily="34" charset="0"/>
              </a:rPr>
              <a:t> IDF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F985507-8E0E-8749-AB1B-40978AB77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99" y="1825625"/>
            <a:ext cx="7141602" cy="4351338"/>
          </a:xfrm>
        </p:spPr>
      </p:pic>
    </p:spTree>
    <p:extLst>
      <p:ext uri="{BB962C8B-B14F-4D97-AF65-F5344CB8AC3E}">
        <p14:creationId xmlns:p14="http://schemas.microsoft.com/office/powerpoint/2010/main" val="3707723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93" y="1745817"/>
            <a:ext cx="10590413" cy="238760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Traitement adjuvant par NIVOLUMAB dans le mélanome de stade IIIB ou IIIC ou IV en résection complète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E95AE2-7498-084C-B0DF-73443B6D43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1" y="165251"/>
            <a:ext cx="2286733" cy="6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99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0A8E197-BC57-E04E-8D99-9A4DD75C6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3B25A70D-4D23-DC49-861F-DFF138D22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29" y="812675"/>
            <a:ext cx="4803377" cy="523264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F727F-6861-3147-9D7F-1B102807ABBE}"/>
              </a:ext>
            </a:extLst>
          </p:cNvPr>
          <p:cNvSpPr txBox="1"/>
          <p:nvPr/>
        </p:nvSpPr>
        <p:spPr>
          <a:xfrm>
            <a:off x="244192" y="6068985"/>
            <a:ext cx="228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6600"/>
                </a:solidFill>
              </a:rPr>
              <a:t>RTU 30/07/2018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755C83-855C-284D-AD29-A07EDE785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266" y="3990650"/>
            <a:ext cx="20701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84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9A20D9-ED8C-1643-B076-E7B799E83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/>
          <a:stretch/>
        </p:blipFill>
        <p:spPr>
          <a:xfrm>
            <a:off x="1115288" y="1463106"/>
            <a:ext cx="9961424" cy="50297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26D3CC-CC1C-5146-B5D1-95ACA62EE57A}"/>
              </a:ext>
            </a:extLst>
          </p:cNvPr>
          <p:cNvSpPr txBox="1"/>
          <p:nvPr/>
        </p:nvSpPr>
        <p:spPr>
          <a:xfrm>
            <a:off x="1695723" y="262664"/>
            <a:ext cx="903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6600"/>
                </a:solidFill>
              </a:rPr>
              <a:t>Survie Sans Récidive (SSR) avec NIVO/ IPI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1306B8-DA8F-E541-A9C7-39C62AA1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33493D-A6D5-DE45-85BD-8E8B2760D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/>
          <a:stretch/>
        </p:blipFill>
        <p:spPr>
          <a:xfrm>
            <a:off x="1115288" y="1709101"/>
            <a:ext cx="9961424" cy="5029769"/>
          </a:xfrm>
          <a:prstGeom prst="rect">
            <a:avLst/>
          </a:prstGeom>
        </p:spPr>
      </p:pic>
      <p:sp>
        <p:nvSpPr>
          <p:cNvPr id="2" name="Cadre 1">
            <a:extLst>
              <a:ext uri="{FF2B5EF4-FFF2-40B4-BE49-F238E27FC236}">
                <a16:creationId xmlns:a16="http://schemas.microsoft.com/office/drawing/2014/main" id="{2B61D725-17E8-DB43-A8A0-6B8194057D74}"/>
              </a:ext>
            </a:extLst>
          </p:cNvPr>
          <p:cNvSpPr/>
          <p:nvPr/>
        </p:nvSpPr>
        <p:spPr>
          <a:xfrm>
            <a:off x="7653130" y="2991532"/>
            <a:ext cx="1073425" cy="2932190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B0283A-185F-BF4C-AB53-94629A4FA80F}"/>
              </a:ext>
            </a:extLst>
          </p:cNvPr>
          <p:cNvSpPr txBox="1"/>
          <p:nvPr/>
        </p:nvSpPr>
        <p:spPr>
          <a:xfrm>
            <a:off x="9535826" y="3244334"/>
            <a:ext cx="73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NIVO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B41323-6E14-4649-9369-7560E559DBB6}"/>
              </a:ext>
            </a:extLst>
          </p:cNvPr>
          <p:cNvSpPr txBox="1"/>
          <p:nvPr/>
        </p:nvSpPr>
        <p:spPr>
          <a:xfrm>
            <a:off x="9696927" y="3859661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IPI</a:t>
            </a:r>
          </a:p>
        </p:txBody>
      </p:sp>
    </p:spTree>
    <p:extLst>
      <p:ext uri="{BB962C8B-B14F-4D97-AF65-F5344CB8AC3E}">
        <p14:creationId xmlns:p14="http://schemas.microsoft.com/office/powerpoint/2010/main" val="990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27126D-5B99-A94E-9C3A-123E2E1AEF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3ADD2F-8BC5-D74E-9DF9-425FCF2DD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3"/>
          <a:stretch/>
        </p:blipFill>
        <p:spPr>
          <a:xfrm>
            <a:off x="10657" y="1427356"/>
            <a:ext cx="12181343" cy="54306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9CCCA1-863C-8647-BA52-DC050E764AA8}"/>
              </a:ext>
            </a:extLst>
          </p:cNvPr>
          <p:cNvSpPr txBox="1"/>
          <p:nvPr/>
        </p:nvSpPr>
        <p:spPr>
          <a:xfrm>
            <a:off x="2274849" y="225946"/>
            <a:ext cx="906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6600"/>
                </a:solidFill>
              </a:rPr>
              <a:t>Survie Sans Récidive (SSR) avec NIVO/IPI/PLACEBO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459B2D-FA79-7D47-9381-4CDCB0306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4C66388-8082-0948-8A91-E14291133FFB}"/>
              </a:ext>
            </a:extLst>
          </p:cNvPr>
          <p:cNvSpPr txBox="1"/>
          <p:nvPr/>
        </p:nvSpPr>
        <p:spPr>
          <a:xfrm>
            <a:off x="5730193" y="2429325"/>
            <a:ext cx="73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NIVO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6E5FBB-24D5-2A49-873C-9CEB0B01BF3C}"/>
              </a:ext>
            </a:extLst>
          </p:cNvPr>
          <p:cNvSpPr txBox="1"/>
          <p:nvPr/>
        </p:nvSpPr>
        <p:spPr>
          <a:xfrm>
            <a:off x="7868127" y="3059668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6"/>
                </a:solidFill>
              </a:rPr>
              <a:t>IPI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50F694-2DA2-DB49-B3A3-0B295117B3B5}"/>
              </a:ext>
            </a:extLst>
          </p:cNvPr>
          <p:cNvSpPr txBox="1"/>
          <p:nvPr/>
        </p:nvSpPr>
        <p:spPr>
          <a:xfrm>
            <a:off x="7868127" y="3972959"/>
            <a:ext cx="104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PLACEBO</a:t>
            </a:r>
          </a:p>
        </p:txBody>
      </p:sp>
    </p:spTree>
    <p:extLst>
      <p:ext uri="{BB962C8B-B14F-4D97-AF65-F5344CB8AC3E}">
        <p14:creationId xmlns:p14="http://schemas.microsoft.com/office/powerpoint/2010/main" val="12902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C4B2AF-1BCB-B541-9CAA-C1EFA7270C88}"/>
              </a:ext>
            </a:extLst>
          </p:cNvPr>
          <p:cNvSpPr/>
          <p:nvPr/>
        </p:nvSpPr>
        <p:spPr>
          <a:xfrm>
            <a:off x="838200" y="1913316"/>
            <a:ext cx="107590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6600"/>
                </a:solidFill>
              </a:rPr>
              <a:t>Le traitement adjuvant par </a:t>
            </a:r>
            <a:r>
              <a:rPr lang="fr-FR" sz="2400" b="1" dirty="0" err="1">
                <a:solidFill>
                  <a:srgbClr val="FF6600"/>
                </a:solidFill>
              </a:rPr>
              <a:t>Nivolumab</a:t>
            </a:r>
            <a:r>
              <a:rPr lang="fr-FR" sz="2400" b="1" dirty="0">
                <a:solidFill>
                  <a:srgbClr val="FF6600"/>
                </a:solidFill>
              </a:rPr>
              <a:t> réduit le risque de </a:t>
            </a:r>
            <a:r>
              <a:rPr lang="fr-FR" sz="2400" b="1" dirty="0" err="1">
                <a:solidFill>
                  <a:srgbClr val="FF6600"/>
                </a:solidFill>
              </a:rPr>
              <a:t>récidive</a:t>
            </a:r>
            <a:r>
              <a:rPr lang="fr-FR" sz="2400" b="1" dirty="0">
                <a:solidFill>
                  <a:srgbClr val="FF6600"/>
                </a:solidFill>
              </a:rPr>
              <a:t> de 50%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comparée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au placebo (HR SSR= 0,50)</a:t>
            </a:r>
          </a:p>
          <a:p>
            <a:b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2400" b="1" dirty="0">
                <a:solidFill>
                  <a:srgbClr val="FF6600"/>
                </a:solidFill>
              </a:rPr>
              <a:t>Absence de </a:t>
            </a:r>
            <a:r>
              <a:rPr lang="fr-FR" sz="2400" b="1" dirty="0" err="1">
                <a:solidFill>
                  <a:srgbClr val="FF6600"/>
                </a:solidFill>
              </a:rPr>
              <a:t>différence</a:t>
            </a:r>
            <a:r>
              <a:rPr lang="fr-FR" sz="2400" b="1" dirty="0">
                <a:solidFill>
                  <a:srgbClr val="FF6600"/>
                </a:solidFill>
              </a:rPr>
              <a:t> entre </a:t>
            </a:r>
            <a:r>
              <a:rPr lang="fr-FR" sz="2400" b="1" dirty="0" err="1">
                <a:solidFill>
                  <a:srgbClr val="FF6600"/>
                </a:solidFill>
              </a:rPr>
              <a:t>Nivolumab</a:t>
            </a:r>
            <a:r>
              <a:rPr lang="fr-FR" sz="2400" b="1" dirty="0">
                <a:solidFill>
                  <a:srgbClr val="FF6600"/>
                </a:solidFill>
              </a:rPr>
              <a:t> et l’association </a:t>
            </a:r>
            <a:r>
              <a:rPr lang="fr-FR" sz="2400" b="1" dirty="0" err="1">
                <a:solidFill>
                  <a:srgbClr val="FF6600"/>
                </a:solidFill>
              </a:rPr>
              <a:t>dabrafénib</a:t>
            </a:r>
            <a:r>
              <a:rPr lang="fr-FR" sz="2400" b="1" dirty="0">
                <a:solidFill>
                  <a:srgbClr val="FF6600"/>
                </a:solidFill>
              </a:rPr>
              <a:t> + </a:t>
            </a:r>
            <a:r>
              <a:rPr lang="fr-FR" sz="2400" b="1" dirty="0" err="1">
                <a:solidFill>
                  <a:srgbClr val="FF6600"/>
                </a:solidFill>
              </a:rPr>
              <a:t>tramétinib</a:t>
            </a:r>
            <a:r>
              <a:rPr lang="fr-FR" sz="2400" b="1" dirty="0">
                <a:solidFill>
                  <a:srgbClr val="FF6600"/>
                </a:solidFill>
              </a:rPr>
              <a:t>,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uniquement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indiquée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chez les patients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présentant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une mutation BRAF (HR= 1,07)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59000A-5580-EC41-AD38-6FBC462FC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6" y="4186431"/>
            <a:ext cx="10917168" cy="23064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6F0CC0-2472-9544-A739-E2838A6C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92" y="119130"/>
            <a:ext cx="10515600" cy="1754347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30000" dirty="0">
                <a:solidFill>
                  <a:srgbClr val="FF6600"/>
                </a:solidFill>
                <a:latin typeface="+mn-lt"/>
              </a:rPr>
              <a:t>TRAITEMENT ADJUVANT PAR NIVOLUMAB 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après </a:t>
            </a:r>
            <a:b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Méla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ulcéré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GS +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ou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Métastase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(s)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transit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opérée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(s)                                  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ou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Récidive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ganglionnaire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opérée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ou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Métastase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viscérale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000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opérée</a:t>
            </a:r>
            <a:r>
              <a:rPr lang="en-US" sz="4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97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601CC4-0063-C34F-9D26-A2765C2C5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3FDBD0-8E26-0E4E-A189-79645048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/>
          <a:stretch/>
        </p:blipFill>
        <p:spPr>
          <a:xfrm>
            <a:off x="427567" y="1255867"/>
            <a:ext cx="10926233" cy="53245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32ADE4-E2AC-444B-81C1-29A4EA7BEB73}"/>
              </a:ext>
            </a:extLst>
          </p:cNvPr>
          <p:cNvSpPr txBox="1"/>
          <p:nvPr/>
        </p:nvSpPr>
        <p:spPr>
          <a:xfrm>
            <a:off x="2587083" y="267629"/>
            <a:ext cx="876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6600"/>
                </a:solidFill>
              </a:rPr>
              <a:t>Survie Sans Récidive indépendante du statut BRAF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4EAE09-A55A-774B-894A-80B51718D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992" y="119130"/>
            <a:ext cx="10515600" cy="1754347"/>
          </a:xfrm>
        </p:spPr>
        <p:txBody>
          <a:bodyPr>
            <a:normAutofit/>
          </a:bodyPr>
          <a:lstStyle/>
          <a:p>
            <a:pPr algn="ctr"/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NIVOLUMAB IV TOUTES LES 2 SEMAINES PENDANT UN AN</a:t>
            </a:r>
            <a:br>
              <a:rPr lang="en-US" b="1" baseline="30000" dirty="0">
                <a:solidFill>
                  <a:srgbClr val="FF6600"/>
                </a:solidFill>
              </a:rPr>
            </a:b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Mélanome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ulcéré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GS +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ou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Métastase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(s)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en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transit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opérée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(s)                                                   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ou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Récidive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ganglionnaire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opérée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ou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Métastase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viscérale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3600" b="1" baseline="30000" dirty="0" err="1">
                <a:solidFill>
                  <a:srgbClr val="FF6600"/>
                </a:solidFill>
                <a:latin typeface="+mn-lt"/>
              </a:rPr>
              <a:t>opérée</a:t>
            </a:r>
            <a:r>
              <a:rPr lang="en-US" sz="3600" b="1" baseline="30000" dirty="0">
                <a:solidFill>
                  <a:srgbClr val="FF6600"/>
                </a:solidFill>
                <a:latin typeface="+mn-lt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003" y="6426148"/>
            <a:ext cx="95029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spcBef>
                <a:spcPts val="267"/>
              </a:spcBef>
            </a:pPr>
            <a:r>
              <a:rPr lang="en-GB" sz="1400" dirty="0">
                <a:solidFill>
                  <a:srgbClr val="000000"/>
                </a:solidFill>
                <a:cs typeface="Arial"/>
              </a:rPr>
              <a:t>1. Weber et al. ASCO 2018. 2. Weber et al, </a:t>
            </a:r>
            <a:r>
              <a:rPr lang="en-GB" sz="1400" i="1" dirty="0">
                <a:solidFill>
                  <a:srgbClr val="000000"/>
                </a:solidFill>
                <a:cs typeface="Arial"/>
              </a:rPr>
              <a:t>New Engl J Med</a:t>
            </a:r>
            <a:r>
              <a:rPr lang="en-GB" sz="1400" dirty="0">
                <a:solidFill>
                  <a:srgbClr val="000000"/>
                </a:solidFill>
                <a:cs typeface="Arial"/>
              </a:rPr>
              <a:t>. 2017; 377:1824-1835 </a:t>
            </a:r>
            <a:endParaRPr lang="en-GB" sz="14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5003" y="2201621"/>
            <a:ext cx="5293944" cy="3888283"/>
          </a:xfrm>
          <a:prstGeom prst="roundRect">
            <a:avLst>
              <a:gd name="adj" fmla="val 0"/>
            </a:avLst>
          </a:prstGeom>
          <a:solidFill>
            <a:srgbClr val="F1632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40" tIns="121920" rIns="121920" rtlCol="0" anchor="t"/>
          <a:lstStyle/>
          <a:p>
            <a:pPr algn="ctr">
              <a:lnSpc>
                <a:spcPct val="90000"/>
              </a:lnSpc>
              <a:spcAft>
                <a:spcPts val="667"/>
              </a:spcAft>
            </a:pPr>
            <a:r>
              <a:rPr lang="en-US" b="1" dirty="0">
                <a:cs typeface="Arial"/>
              </a:rPr>
              <a:t>EFFICACITE NIVO 3 mg/kg</a:t>
            </a:r>
            <a:r>
              <a:rPr lang="en-US" b="1" baseline="30000" dirty="0">
                <a:cs typeface="Arial"/>
              </a:rPr>
              <a:t>1</a:t>
            </a:r>
            <a:endParaRPr lang="en-US" b="1" dirty="0">
              <a:cs typeface="Arial"/>
            </a:endParaRPr>
          </a:p>
          <a:p>
            <a:pPr algn="ctr">
              <a:lnSpc>
                <a:spcPct val="90000"/>
              </a:lnSpc>
              <a:spcAft>
                <a:spcPts val="667"/>
              </a:spcAft>
            </a:pPr>
            <a:r>
              <a:rPr lang="en-US" b="1" baseline="30000" dirty="0">
                <a:cs typeface="Arial"/>
              </a:rPr>
              <a:t> </a:t>
            </a:r>
            <a:r>
              <a:rPr lang="en-US" b="1" dirty="0">
                <a:solidFill>
                  <a:srgbClr val="FFFFFF"/>
                </a:solidFill>
                <a:cs typeface="Arial"/>
              </a:rPr>
              <a:t>(</a:t>
            </a:r>
            <a:r>
              <a:rPr lang="en-GB" b="1" dirty="0" err="1">
                <a:solidFill>
                  <a:srgbClr val="FFFFFF"/>
                </a:solidFill>
                <a:cs typeface="Arial"/>
              </a:rPr>
              <a:t>suivi</a:t>
            </a:r>
            <a:r>
              <a:rPr lang="en-GB" b="1" dirty="0">
                <a:solidFill>
                  <a:srgbClr val="FFFFFF"/>
                </a:solidFill>
                <a:cs typeface="Arial"/>
              </a:rPr>
              <a:t> minimum = </a:t>
            </a:r>
            <a:r>
              <a:rPr lang="en-GB" dirty="0">
                <a:solidFill>
                  <a:srgbClr val="FFFFFF"/>
                </a:solidFill>
              </a:rPr>
              <a:t>24 </a:t>
            </a:r>
            <a:r>
              <a:rPr lang="en-GB" dirty="0" err="1">
                <a:solidFill>
                  <a:srgbClr val="FFFFFF"/>
                </a:solidFill>
              </a:rPr>
              <a:t>mois</a:t>
            </a:r>
            <a:r>
              <a:rPr lang="en-GB" dirty="0">
                <a:solidFill>
                  <a:srgbClr val="FFFFFF"/>
                </a:solidFill>
              </a:rPr>
              <a:t>)</a:t>
            </a:r>
          </a:p>
          <a:p>
            <a:pPr algn="ctr">
              <a:lnSpc>
                <a:spcPct val="90000"/>
              </a:lnSpc>
              <a:spcAft>
                <a:spcPts val="667"/>
              </a:spcAft>
            </a:pPr>
            <a:endParaRPr lang="en-GB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67"/>
              </a:spcAft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Amélioration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significative de la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Survie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Sans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Récidive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(SSR) : </a:t>
            </a:r>
          </a:p>
          <a:p>
            <a:pPr marL="613818" lvl="1" indent="-232828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–"/>
            </a:pPr>
            <a:r>
              <a:rPr lang="it-IT" dirty="0">
                <a:cs typeface="Arial"/>
              </a:rPr>
              <a:t>HR: 0.66 (0.54, 0.81) versus IPI</a:t>
            </a:r>
          </a:p>
          <a:p>
            <a:pPr marL="613818" lvl="1" indent="-232828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–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HR : 0,50 (0.39; 0.65) versus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Obs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ou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Placebo</a:t>
            </a:r>
          </a:p>
          <a:p>
            <a:pPr marL="613818" lvl="1" indent="-232828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–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SSR à 2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ans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= 63%</a:t>
            </a:r>
          </a:p>
          <a:p>
            <a:pPr marL="613818" lvl="1" indent="-232828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–"/>
            </a:pPr>
            <a:r>
              <a:rPr lang="en-US" dirty="0">
                <a:cs typeface="Arial"/>
              </a:rPr>
              <a:t>SSR </a:t>
            </a:r>
            <a:r>
              <a:rPr lang="en-US" dirty="0" err="1">
                <a:cs typeface="Arial"/>
              </a:rPr>
              <a:t>médiane</a:t>
            </a:r>
            <a:r>
              <a:rPr lang="en-US" dirty="0">
                <a:cs typeface="Arial"/>
              </a:rPr>
              <a:t> = 30,8 </a:t>
            </a:r>
            <a:r>
              <a:rPr lang="en-US" dirty="0" err="1">
                <a:cs typeface="Arial"/>
              </a:rPr>
              <a:t>mois</a:t>
            </a:r>
            <a:r>
              <a:rPr lang="en-US" dirty="0">
                <a:cs typeface="Arial"/>
              </a:rPr>
              <a:t> </a:t>
            </a:r>
          </a:p>
          <a:p>
            <a:pPr marL="613818" lvl="1" indent="-232828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–"/>
            </a:pPr>
            <a:endParaRPr lang="en-US" dirty="0">
              <a:cs typeface="Arial"/>
            </a:endParaRPr>
          </a:p>
          <a:p>
            <a:pPr marL="666740" lvl="1" indent="-285750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cs typeface="Arial"/>
              </a:rPr>
              <a:t>Survie</a:t>
            </a:r>
            <a:r>
              <a:rPr lang="en-US" b="1" dirty="0">
                <a:cs typeface="Arial"/>
              </a:rPr>
              <a:t> </a:t>
            </a:r>
            <a:r>
              <a:rPr lang="en-US" b="1" dirty="0" err="1">
                <a:cs typeface="Arial"/>
              </a:rPr>
              <a:t>Globale</a:t>
            </a:r>
            <a:r>
              <a:rPr lang="en-US" b="1" dirty="0">
                <a:cs typeface="Arial"/>
              </a:rPr>
              <a:t> </a:t>
            </a:r>
            <a:r>
              <a:rPr lang="en-US" dirty="0">
                <a:cs typeface="Arial"/>
              </a:rPr>
              <a:t>(non </a:t>
            </a:r>
            <a:r>
              <a:rPr lang="en-US" dirty="0" err="1">
                <a:cs typeface="Arial"/>
              </a:rPr>
              <a:t>atteinte</a:t>
            </a:r>
            <a:r>
              <a:rPr lang="en-US" dirty="0">
                <a:cs typeface="Arial"/>
              </a:rPr>
              <a:t>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8119" y="2209720"/>
            <a:ext cx="5293944" cy="3880185"/>
          </a:xfrm>
          <a:prstGeom prst="roundRect">
            <a:avLst>
              <a:gd name="adj" fmla="val 0"/>
            </a:avLst>
          </a:prstGeom>
          <a:solidFill>
            <a:srgbClr val="F16321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243840" tIns="121920" rIns="12192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b="1" dirty="0">
                <a:cs typeface="Arial"/>
              </a:rPr>
              <a:t>SECURITE NIVO 3 mg/kg</a:t>
            </a:r>
            <a:r>
              <a:rPr lang="en-US" b="1" baseline="30000" dirty="0">
                <a:cs typeface="Arial"/>
              </a:rPr>
              <a:t>2</a:t>
            </a:r>
            <a:endParaRPr lang="en-US" b="1" dirty="0">
              <a:cs typeface="Arial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b="1" dirty="0">
                <a:cs typeface="Arial"/>
              </a:rPr>
              <a:t>(</a:t>
            </a:r>
            <a:r>
              <a:rPr lang="en-GB" b="1" dirty="0" err="1">
                <a:cs typeface="Arial"/>
              </a:rPr>
              <a:t>suivi</a:t>
            </a:r>
            <a:r>
              <a:rPr lang="en-GB" b="1" dirty="0">
                <a:cs typeface="Arial"/>
              </a:rPr>
              <a:t> minimum = </a:t>
            </a:r>
            <a:r>
              <a:rPr lang="en-GB" dirty="0"/>
              <a:t>18 </a:t>
            </a:r>
            <a:r>
              <a:rPr lang="en-GB" dirty="0" err="1"/>
              <a:t>mois</a:t>
            </a:r>
            <a:r>
              <a:rPr lang="en-GB" dirty="0"/>
              <a:t>)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endParaRPr lang="en-US" b="1" dirty="0">
              <a:cs typeface="Arial"/>
            </a:endParaRPr>
          </a:p>
          <a:p>
            <a:pPr marL="224361" indent="-224361">
              <a:lnSpc>
                <a:spcPct val="90000"/>
              </a:lnSpc>
              <a:spcAft>
                <a:spcPts val="800"/>
              </a:spcAft>
              <a:buFont typeface="Arial"/>
              <a:buChar char="•"/>
            </a:pPr>
            <a:r>
              <a:rPr lang="en-US" dirty="0">
                <a:cs typeface="Arial"/>
              </a:rPr>
              <a:t>NIVO a </a:t>
            </a:r>
            <a:r>
              <a:rPr lang="en-US" dirty="0" err="1">
                <a:cs typeface="Arial"/>
              </a:rPr>
              <a:t>moins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d’Evenements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Indésirables</a:t>
            </a:r>
            <a:r>
              <a:rPr lang="en-US" dirty="0">
                <a:cs typeface="Arial"/>
              </a:rPr>
              <a:t> (EI) </a:t>
            </a:r>
            <a:r>
              <a:rPr lang="en-US" dirty="0" err="1">
                <a:cs typeface="Arial"/>
              </a:rPr>
              <a:t>liés</a:t>
            </a:r>
            <a:r>
              <a:rPr lang="en-US" dirty="0">
                <a:cs typeface="Arial"/>
              </a:rPr>
              <a:t> au </a:t>
            </a:r>
            <a:r>
              <a:rPr lang="en-US" dirty="0" err="1">
                <a:cs typeface="Arial"/>
              </a:rPr>
              <a:t>traitement</a:t>
            </a:r>
            <a:r>
              <a:rPr lang="en-US" dirty="0">
                <a:cs typeface="Arial"/>
              </a:rPr>
              <a:t>  </a:t>
            </a:r>
            <a:r>
              <a:rPr lang="en-US" dirty="0" err="1">
                <a:cs typeface="Arial"/>
              </a:rPr>
              <a:t>ou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conduisant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à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l’arrêt</a:t>
            </a:r>
            <a:r>
              <a:rPr lang="en-US" dirty="0">
                <a:cs typeface="Arial"/>
              </a:rPr>
              <a:t> du </a:t>
            </a:r>
            <a:r>
              <a:rPr lang="en-US" dirty="0" err="1">
                <a:cs typeface="Arial"/>
              </a:rPr>
              <a:t>taritement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qu’IPI</a:t>
            </a:r>
            <a:endParaRPr lang="en-US" dirty="0">
              <a:cs typeface="Arial"/>
            </a:endParaRPr>
          </a:p>
          <a:p>
            <a:pPr marL="609459" lvl="1"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cs typeface="Arial"/>
              </a:rPr>
              <a:t>-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Grade 3/4  14% </a:t>
            </a:r>
            <a:r>
              <a:rPr lang="en-US" dirty="0">
                <a:cs typeface="Arial"/>
              </a:rPr>
              <a:t>and 46%, </a:t>
            </a:r>
            <a:r>
              <a:rPr lang="en-US" dirty="0" err="1">
                <a:cs typeface="Arial"/>
              </a:rPr>
              <a:t>respectivement</a:t>
            </a:r>
            <a:endParaRPr lang="en-US" dirty="0">
              <a:cs typeface="Arial"/>
            </a:endParaRPr>
          </a:p>
          <a:p>
            <a:pPr marL="609459" lvl="1"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cs typeface="Arial"/>
              </a:rPr>
              <a:t>- Grade 3/4 avec </a:t>
            </a:r>
            <a:r>
              <a:rPr lang="en-US" dirty="0" err="1">
                <a:cs typeface="Arial"/>
              </a:rPr>
              <a:t>arrêt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tttt</a:t>
            </a:r>
            <a:r>
              <a:rPr lang="en-US" dirty="0">
                <a:cs typeface="Arial"/>
              </a:rPr>
              <a:t> : 4% and 30%, </a:t>
            </a:r>
            <a:r>
              <a:rPr lang="en-US" dirty="0" err="1">
                <a:cs typeface="Arial"/>
              </a:rPr>
              <a:t>respectivement</a:t>
            </a:r>
            <a:endParaRPr lang="en-US" dirty="0">
              <a:cs typeface="Arial"/>
            </a:endParaRPr>
          </a:p>
          <a:p>
            <a:pPr marL="224361" indent="-224361">
              <a:lnSpc>
                <a:spcPct val="90000"/>
              </a:lnSpc>
              <a:spcAft>
                <a:spcPts val="800"/>
              </a:spcAft>
              <a:buFont typeface="Arial"/>
              <a:buChar char="•"/>
            </a:pPr>
            <a:r>
              <a:rPr lang="en-US" dirty="0">
                <a:cs typeface="Arial"/>
              </a:rPr>
              <a:t>Il </a:t>
            </a:r>
            <a:r>
              <a:rPr lang="en-US" dirty="0" err="1">
                <a:cs typeface="Arial"/>
              </a:rPr>
              <a:t>n’y</a:t>
            </a:r>
            <a:r>
              <a:rPr lang="en-US" dirty="0">
                <a:cs typeface="Arial"/>
              </a:rPr>
              <a:t> a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pas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décès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du au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traitement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  <a:r>
              <a:rPr lang="en-US" dirty="0">
                <a:cs typeface="Arial"/>
              </a:rPr>
              <a:t>avec NIVO </a:t>
            </a:r>
            <a:r>
              <a:rPr lang="en-US" dirty="0" err="1">
                <a:cs typeface="Arial"/>
              </a:rPr>
              <a:t>mais</a:t>
            </a:r>
            <a:r>
              <a:rPr lang="en-US" dirty="0">
                <a:cs typeface="Arial"/>
              </a:rPr>
              <a:t> 2 avec IPI</a:t>
            </a:r>
            <a:br>
              <a:rPr lang="en-US" dirty="0">
                <a:cs typeface="Arial"/>
              </a:rPr>
            </a:br>
            <a:endParaRPr lang="en-US" dirty="0">
              <a:cs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02B715-4BDC-3845-8634-373AF560B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818" y="1656762"/>
            <a:ext cx="10590413" cy="315251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Traitement adjuvant par PEMBROLIZUMAB  dans le mélanome stade III en résection complète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161E3A94-ADF4-D840-90B9-649EB230A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25" y="5347711"/>
            <a:ext cx="9144000" cy="529388"/>
          </a:xfrm>
        </p:spPr>
        <p:txBody>
          <a:bodyPr/>
          <a:lstStyle/>
          <a:p>
            <a:r>
              <a:rPr lang="fr-FR" dirty="0">
                <a:solidFill>
                  <a:srgbClr val="FF6600"/>
                </a:solidFill>
              </a:rPr>
              <a:t>Marie Sophie GAUTIER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50185F-FC1C-3A41-8460-2EA6B0611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1" y="165251"/>
            <a:ext cx="2286733" cy="6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58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705B766-BE2B-C648-92FF-3B5857C7E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68" y="675592"/>
            <a:ext cx="4817817" cy="4612597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ADCC83-FE68-034F-B03B-A8FB5608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D4070AA-4D46-FF44-A9C0-BE577CF9C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093" y="3946979"/>
            <a:ext cx="2961664" cy="26824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D78B47-23F7-F147-A99E-EED94932841A}"/>
              </a:ext>
            </a:extLst>
          </p:cNvPr>
          <p:cNvSpPr txBox="1"/>
          <p:nvPr/>
        </p:nvSpPr>
        <p:spPr>
          <a:xfrm>
            <a:off x="389437" y="5932199"/>
            <a:ext cx="228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6600"/>
                </a:solidFill>
              </a:rPr>
              <a:t>RTU 05/09/2018</a:t>
            </a:r>
          </a:p>
        </p:txBody>
      </p:sp>
    </p:spTree>
    <p:extLst>
      <p:ext uri="{BB962C8B-B14F-4D97-AF65-F5344CB8AC3E}">
        <p14:creationId xmlns:p14="http://schemas.microsoft.com/office/powerpoint/2010/main" val="1412598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713" y="1654233"/>
            <a:ext cx="10764982" cy="5702531"/>
          </a:xfrm>
        </p:spPr>
        <p:txBody>
          <a:bodyPr>
            <a:normAutofit fontScale="90000"/>
          </a:bodyPr>
          <a:lstStyle/>
          <a:p>
            <a:pPr algn="l"/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Pembrolizumab 200mg/3 semaines vs placébo pendant 1 an</a:t>
            </a:r>
            <a:b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.Population: stade III A-C: du </a:t>
            </a:r>
            <a:r>
              <a:rPr lang="fr-FR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ggl</a:t>
            </a: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sentinelle + (</a:t>
            </a:r>
            <a:r>
              <a:rPr lang="fr-FR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micrométastase</a:t>
            </a: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sup à 1mm)  à plus de 4 </a:t>
            </a:r>
            <a:r>
              <a:rPr lang="fr-FR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ggl</a:t>
            </a: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atteints sans métastase en transit après curage ganglionnaire effectué dans les 13 semaines avant le début du traitement adjuvant</a:t>
            </a:r>
            <a:b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.Objectif principal: survie sans récidive. </a:t>
            </a:r>
            <a:b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Objectifs secondaires: Survie globale et survie sans métastase</a:t>
            </a: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B87ED4-8BB7-41FB-80F8-73C7DF5FCC8E}"/>
              </a:ext>
            </a:extLst>
          </p:cNvPr>
          <p:cNvSpPr txBox="1"/>
          <p:nvPr/>
        </p:nvSpPr>
        <p:spPr>
          <a:xfrm>
            <a:off x="4176488" y="446699"/>
            <a:ext cx="4464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FF6600"/>
                </a:solidFill>
                <a:latin typeface="+mj-lt"/>
              </a:rPr>
              <a:t>Méthodes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16A3F6-16F8-4748-AFA5-034B31B52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154B8-44F2-F140-81FC-7AE4D91A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68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RAPPORT MORAL : </a:t>
            </a:r>
            <a:r>
              <a:rPr lang="fr-FR" sz="4000" dirty="0">
                <a:solidFill>
                  <a:srgbClr val="FF6600"/>
                </a:solidFill>
              </a:rPr>
              <a:t>Adhérents </a:t>
            </a:r>
            <a:r>
              <a:rPr lang="fr-FR" sz="4000" dirty="0" err="1">
                <a:solidFill>
                  <a:srgbClr val="FF6600"/>
                </a:solidFill>
              </a:rPr>
              <a:t>OncoDerm</a:t>
            </a:r>
            <a:endParaRPr lang="fr-FR" sz="4000" dirty="0">
              <a:solidFill>
                <a:srgbClr val="FF66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6FC44-610B-D64D-B8AF-3E903D5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94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>
                <a:solidFill>
                  <a:srgbClr val="FF6600"/>
                </a:solidFill>
              </a:rPr>
              <a:t>NOMBRE ADHERENTS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Professionnels de Santé impliqués dans la prise en charge des cancers cutanés  ou des effets secondaires cutanés des traitements anti-cancéreux</a:t>
            </a:r>
          </a:p>
          <a:p>
            <a:pPr marL="0" indent="0">
              <a:buNone/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78 Dermatologues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 Chirurgiens plasticiens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 Anatomopathologistes dermato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Radiologue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Oncologue</a:t>
            </a:r>
          </a:p>
          <a:p>
            <a:pPr marL="0" indent="0">
              <a:buNone/>
            </a:pP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6D5B32-A073-1041-92C1-1C8EC0AAC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46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E3BC2-D371-47E0-8754-4E56DEE4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rgbClr val="FF6600"/>
                </a:solidFill>
              </a:rPr>
              <a:t>Résultats</a:t>
            </a:r>
            <a:endParaRPr lang="fr-FR" sz="6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413B84-497F-429D-A45B-BB25ED3B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255" y="1690688"/>
            <a:ext cx="10515600" cy="489186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HR de survie sans récidive :0,57 soit 43% de moins de récidive ou de mort dans le groupe traité/non traité </a:t>
            </a:r>
          </a:p>
          <a:p>
            <a:pPr marL="0" indent="0">
              <a:buNone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A 18 mois:</a:t>
            </a:r>
          </a:p>
          <a:p>
            <a:pPr>
              <a:buFontTx/>
              <a:buChar char="-"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71,4% de survie sans récidive dans le groupe traité vs 53,2% dans le groupe non traité</a:t>
            </a:r>
          </a:p>
          <a:p>
            <a:pPr>
              <a:buFontTx/>
              <a:buChar char="-"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15,2% de métastases à distance dans le groupe traité vs 27,3% dans le groupe placébo</a:t>
            </a:r>
          </a:p>
          <a:p>
            <a:pPr marL="0" indent="0">
              <a:buNone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HR survie globale non atteinte</a:t>
            </a:r>
            <a:b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Moyenne de survie sans récidive et de survie globale non atteinte</a:t>
            </a:r>
          </a:p>
          <a:p>
            <a:pPr marL="0" indent="0">
              <a:buNone/>
            </a:pPr>
            <a:endParaRPr lang="fr-FR" sz="4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60EB41-7ABF-4F9E-AD62-C4CC39C0B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86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798AC99-459E-4D1D-BA6C-11FBC43A6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66" y="682731"/>
            <a:ext cx="11817468" cy="6147252"/>
          </a:xfrm>
          <a:prstGeom prst="rect">
            <a:avLst/>
          </a:prstGeom>
          <a:ln cap="rnd">
            <a:solidFill>
              <a:schemeClr val="tx1"/>
            </a:solidFill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9A30DAB-F1DB-449A-AC5A-4A04C3EE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13" y="-141124"/>
            <a:ext cx="10341429" cy="979715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FF6600"/>
                </a:solidFill>
              </a:rPr>
              <a:t>% de survie sans récidive</a:t>
            </a:r>
            <a:endParaRPr lang="fr-FR" sz="5400" b="1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C372105-6E1F-4207-B7E4-DAF807D44BAC}"/>
              </a:ext>
            </a:extLst>
          </p:cNvPr>
          <p:cNvCxnSpPr>
            <a:cxnSpLocks/>
          </p:cNvCxnSpPr>
          <p:nvPr/>
        </p:nvCxnSpPr>
        <p:spPr>
          <a:xfrm>
            <a:off x="5681965" y="2536371"/>
            <a:ext cx="0" cy="2439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6AE21DF-E68C-49AC-A949-0C11DF2FC148}"/>
              </a:ext>
            </a:extLst>
          </p:cNvPr>
          <p:cNvSpPr txBox="1"/>
          <p:nvPr/>
        </p:nvSpPr>
        <p:spPr>
          <a:xfrm>
            <a:off x="5475104" y="2075092"/>
            <a:ext cx="83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75,4%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441CADA-EE82-446F-B8A2-72C97D5A9311}"/>
              </a:ext>
            </a:extLst>
          </p:cNvPr>
          <p:cNvCxnSpPr>
            <a:cxnSpLocks/>
          </p:cNvCxnSpPr>
          <p:nvPr/>
        </p:nvCxnSpPr>
        <p:spPr>
          <a:xfrm>
            <a:off x="7043454" y="2614937"/>
            <a:ext cx="0" cy="23614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F57E944F-31E4-4A23-BCD1-D601028C471F}"/>
              </a:ext>
            </a:extLst>
          </p:cNvPr>
          <p:cNvSpPr txBox="1"/>
          <p:nvPr/>
        </p:nvSpPr>
        <p:spPr>
          <a:xfrm>
            <a:off x="6784180" y="2245605"/>
            <a:ext cx="83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71,4%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9283DE3-1343-4052-864C-1E8D3F61A446}"/>
              </a:ext>
            </a:extLst>
          </p:cNvPr>
          <p:cNvSpPr txBox="1"/>
          <p:nvPr/>
        </p:nvSpPr>
        <p:spPr>
          <a:xfrm>
            <a:off x="5475104" y="308316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61%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59FB1C8-1CBD-4E2A-A3BD-F1F3E2E6BAAA}"/>
              </a:ext>
            </a:extLst>
          </p:cNvPr>
          <p:cNvSpPr txBox="1"/>
          <p:nvPr/>
        </p:nvSpPr>
        <p:spPr>
          <a:xfrm>
            <a:off x="6784180" y="331380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53,2%</a:t>
            </a:r>
          </a:p>
        </p:txBody>
      </p:sp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6324BC63-59F1-4746-96E6-F2B3E5FB3AD4}"/>
              </a:ext>
            </a:extLst>
          </p:cNvPr>
          <p:cNvSpPr/>
          <p:nvPr/>
        </p:nvSpPr>
        <p:spPr>
          <a:xfrm>
            <a:off x="9770195" y="2708664"/>
            <a:ext cx="557792" cy="698864"/>
          </a:xfrm>
          <a:prstGeom prst="rightBrace">
            <a:avLst>
              <a:gd name="adj1" fmla="val 8333"/>
              <a:gd name="adj2" fmla="val 50000"/>
            </a:avLst>
          </a:prstGeom>
          <a:noFill/>
          <a:ln w="34925" cap="flat">
            <a:solidFill>
              <a:schemeClr val="tx1"/>
            </a:solidFill>
            <a:round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1421000-5BD1-4FC9-820A-26CC8B4DEE89}"/>
              </a:ext>
            </a:extLst>
          </p:cNvPr>
          <p:cNvSpPr txBox="1"/>
          <p:nvPr/>
        </p:nvSpPr>
        <p:spPr>
          <a:xfrm>
            <a:off x="10050668" y="2716333"/>
            <a:ext cx="180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Pembro</a:t>
            </a:r>
            <a:r>
              <a:rPr lang="fr-FR" b="1" dirty="0">
                <a:solidFill>
                  <a:schemeClr val="accent1"/>
                </a:solidFill>
              </a:rPr>
              <a:t>&gt;Placebo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E9B372-0EA7-4302-982A-89727910D621}"/>
              </a:ext>
            </a:extLst>
          </p:cNvPr>
          <p:cNvSpPr/>
          <p:nvPr/>
        </p:nvSpPr>
        <p:spPr>
          <a:xfrm>
            <a:off x="10216342" y="1487978"/>
            <a:ext cx="457201" cy="4728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1A27E86-068A-4907-BC96-40DF9B9DE2C0}"/>
              </a:ext>
            </a:extLst>
          </p:cNvPr>
          <p:cNvSpPr/>
          <p:nvPr/>
        </p:nvSpPr>
        <p:spPr>
          <a:xfrm>
            <a:off x="8245116" y="2023309"/>
            <a:ext cx="915509" cy="4728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11D60C1-C064-4A0F-AFA1-C293991B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646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E3BC2-D371-47E0-8754-4E56DEE4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636" y="349509"/>
            <a:ext cx="6981305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rgbClr val="FF6600"/>
                </a:solidFill>
                <a:latin typeface="+mn-lt"/>
              </a:rPr>
              <a:t> </a:t>
            </a:r>
            <a:r>
              <a:rPr lang="fr-FR" sz="6000" b="1" dirty="0">
                <a:solidFill>
                  <a:srgbClr val="FF6600"/>
                </a:solidFill>
              </a:rPr>
              <a:t>Toxicité</a:t>
            </a:r>
            <a:endParaRPr lang="fr-FR" sz="6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413B84-497F-429D-A45B-BB25ED3B7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14,7% de toxicité de grade 3 à 5 dans le groupe traité vs 3,4% dans le groupe placebo </a:t>
            </a:r>
          </a:p>
          <a:p>
            <a:pPr marL="0" indent="0">
              <a:buNone/>
            </a:pPr>
            <a:b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Un décès par myosite dans le groupe pembrolizumab</a:t>
            </a:r>
            <a:endParaRPr lang="fr-FR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2EFC54-826A-42DF-859F-91335C3A1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4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93" y="1745817"/>
            <a:ext cx="10590413" cy="23876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Traitement adjuvant par THERAPIE CIBLEE dans le mélanome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B2E82F-C048-460D-B752-B7BA1D207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25" y="5347711"/>
            <a:ext cx="9144000" cy="529388"/>
          </a:xfrm>
        </p:spPr>
        <p:txBody>
          <a:bodyPr/>
          <a:lstStyle/>
          <a:p>
            <a:r>
              <a:rPr lang="fr-FR" dirty="0">
                <a:solidFill>
                  <a:srgbClr val="FF6600"/>
                </a:solidFill>
              </a:rPr>
              <a:t>Marina THOMAS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4C61CF-5599-4F6B-8AF6-D14D699D23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1" y="165251"/>
            <a:ext cx="2286733" cy="6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32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A866822-5C24-2845-9097-F11540E7D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09" y="996046"/>
            <a:ext cx="5067394" cy="4865907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3139E4-1FE2-C24B-8AC1-FA0EBDE7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8A0298-BB16-784A-8B12-E7141980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650" y="4580164"/>
            <a:ext cx="3373106" cy="20328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5C652E8-E242-5242-92DB-83A1B8E137A4}"/>
              </a:ext>
            </a:extLst>
          </p:cNvPr>
          <p:cNvSpPr txBox="1"/>
          <p:nvPr/>
        </p:nvSpPr>
        <p:spPr>
          <a:xfrm>
            <a:off x="278767" y="5988112"/>
            <a:ext cx="228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6600"/>
                </a:solidFill>
              </a:rPr>
              <a:t>RTU 05/09/2018</a:t>
            </a:r>
          </a:p>
        </p:txBody>
      </p:sp>
    </p:spTree>
    <p:extLst>
      <p:ext uri="{BB962C8B-B14F-4D97-AF65-F5344CB8AC3E}">
        <p14:creationId xmlns:p14="http://schemas.microsoft.com/office/powerpoint/2010/main" val="4094704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93" y="1745817"/>
            <a:ext cx="10590413" cy="2387600"/>
          </a:xfrm>
        </p:spPr>
        <p:txBody>
          <a:bodyPr>
            <a:noAutofit/>
          </a:bodyPr>
          <a:lstStyle/>
          <a:p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pitchFamily="34" charset="0"/>
              </a:rPr>
              <a:t>Actualisation à 4 ans COMBI-AD: </a:t>
            </a:r>
            <a:b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pitchFamily="34" charset="0"/>
              </a:rPr>
            </a:b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pitchFamily="34" charset="0"/>
              </a:rPr>
              <a:t>DABRAFENIB + TRAMETINIB en ADJUVANT pour STADE III réséqué BRAF V600–MUTANT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B2E82F-C048-460D-B752-B7BA1D207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25" y="5347711"/>
            <a:ext cx="9144000" cy="529388"/>
          </a:xfrm>
        </p:spPr>
        <p:txBody>
          <a:bodyPr>
            <a:noAutofit/>
          </a:bodyPr>
          <a:lstStyle/>
          <a:p>
            <a:pPr lvl="0" defTabSz="547688"/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Longer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-Up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Confirms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Relapse-Free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Survival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Benefit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Adjuvant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Dabrafenib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Plus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Trametinib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Patients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Resected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altLang="fr-FR" sz="1800" i="1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BRAF</a:t>
            </a:r>
            <a:r>
              <a:rPr lang="fr-FR" altLang="fr-FR" sz="1800" dirty="0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V600–Mutant Stage III </a:t>
            </a:r>
            <a:r>
              <a:rPr lang="fr-FR" altLang="fr-FR" sz="1800" dirty="0" err="1">
                <a:solidFill>
                  <a:srgbClr val="FF66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Melanoma</a:t>
            </a:r>
            <a:endParaRPr lang="fr-FR" altLang="fr-FR" sz="1800" dirty="0">
              <a:solidFill>
                <a:srgbClr val="FF6600"/>
              </a:solidFill>
              <a:latin typeface="Arial" panose="020B0604020202020204" pitchFamily="34" charset="0"/>
            </a:endParaRPr>
          </a:p>
          <a:p>
            <a:pPr defTabSz="547688"/>
            <a:r>
              <a:rPr lang="fr-FR" sz="1800" u="sng" dirty="0">
                <a:solidFill>
                  <a:srgbClr val="FF6600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Axel </a:t>
            </a:r>
            <a:r>
              <a:rPr lang="fr-FR" sz="1800" u="sng" dirty="0" err="1">
                <a:solidFill>
                  <a:srgbClr val="FF6600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Hauschild</a:t>
            </a:r>
            <a:r>
              <a:rPr lang="fr-FR" sz="1800" dirty="0">
                <a:solidFill>
                  <a:srgbClr val="FF6600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, and al. </a:t>
            </a:r>
            <a:r>
              <a:rPr lang="fr-FR" altLang="fr-FR" sz="1600" dirty="0">
                <a:solidFill>
                  <a:srgbClr val="FF6600"/>
                </a:solidFill>
                <a:latin typeface="Arial" panose="020B0604020202020204" pitchFamily="34" charset="0"/>
              </a:rPr>
              <a:t>Journal of </a:t>
            </a:r>
            <a:r>
              <a:rPr lang="fr-FR" altLang="fr-FR" sz="1600" dirty="0" err="1">
                <a:solidFill>
                  <a:srgbClr val="FF6600"/>
                </a:solidFill>
                <a:latin typeface="Arial" panose="020B0604020202020204" pitchFamily="34" charset="0"/>
              </a:rPr>
              <a:t>Clinical</a:t>
            </a:r>
            <a:r>
              <a:rPr lang="fr-FR" altLang="fr-FR" sz="16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rgbClr val="FF6600"/>
                </a:solidFill>
                <a:latin typeface="Arial" panose="020B0604020202020204" pitchFamily="34" charset="0"/>
              </a:rPr>
              <a:t>Oncology</a:t>
            </a:r>
            <a:r>
              <a:rPr lang="fr-FR" altLang="fr-FR" sz="1600" dirty="0">
                <a:solidFill>
                  <a:srgbClr val="FF6600"/>
                </a:solidFill>
                <a:latin typeface="Arial" panose="020B0604020202020204" pitchFamily="34" charset="0"/>
              </a:rPr>
              <a:t> 2018 36:35, 3441-3449 </a:t>
            </a:r>
            <a:endParaRPr lang="fr-FR" sz="1600" dirty="0">
              <a:solidFill>
                <a:srgbClr val="FF6600"/>
              </a:solidFill>
              <a:latin typeface="Arial Narrow" pitchFamily="34" charset="0"/>
              <a:ea typeface="Arial Narrow" pitchFamily="34" charset="0"/>
              <a:cs typeface="Arial Narrow" pitchFamily="34" charset="0"/>
              <a:sym typeface="Arial Narrow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6F7330-867C-A743-BDE7-4393924A2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5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2511" y="1356484"/>
            <a:ext cx="10590413" cy="6785177"/>
          </a:xfrm>
        </p:spPr>
        <p:txBody>
          <a:bodyPr>
            <a:normAutofit/>
          </a:bodyPr>
          <a:lstStyle/>
          <a:p>
            <a:pPr algn="l"/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b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B87ED4-8BB7-41FB-80F8-73C7DF5FCC8E}"/>
              </a:ext>
            </a:extLst>
          </p:cNvPr>
          <p:cNvSpPr txBox="1"/>
          <p:nvPr/>
        </p:nvSpPr>
        <p:spPr>
          <a:xfrm>
            <a:off x="5735781" y="340821"/>
            <a:ext cx="4464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FF6600"/>
                </a:solidFill>
              </a:rPr>
              <a:t>Méthodes</a:t>
            </a: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9667876" y="5321301"/>
            <a:ext cx="4857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b"/>
          <a:lstStyle/>
          <a:p>
            <a:pPr algn="ctr" defTabSz="685800"/>
            <a:fld id="{D87B5CC0-CF6D-4651-AE4D-E1DBC9D1378C}" type="slidenum">
              <a:rPr lang="fr-FR" sz="120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rPr>
              <a:pPr algn="ctr" defTabSz="685800"/>
              <a:t>56</a:t>
            </a:fld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0" y="5108575"/>
            <a:ext cx="9144000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74675">
              <a:spcBef>
                <a:spcPct val="0"/>
              </a:spcBef>
            </a:pPr>
            <a:r>
              <a:rPr lang="fr-FR" sz="1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BID, twice daily; DMFS, distant metastasis–free survival; ECOG, Eastern Cooperative Oncology Group; FFR, freedom from relapse; OS, overall survival; QD, once daily; RFS, relapse-free survival. </a:t>
            </a:r>
            <a:r>
              <a:rPr lang="fr-FR" sz="1000" baseline="30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a</a:t>
            </a:r>
            <a:r>
              <a:rPr lang="fr-FR" sz="1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 Or until disease recurrence, death, unacceptable toxicity, or withdrawal of consent; </a:t>
            </a:r>
            <a:r>
              <a:rPr lang="fr-FR" sz="1000" baseline="30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b</a:t>
            </a:r>
            <a:r>
              <a:rPr lang="fr-FR" sz="1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 Patients were followed for disease recurrence until the first recurrence and thereafter for survival; </a:t>
            </a:r>
            <a:br>
              <a:rPr lang="fr-FR" sz="1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</a:br>
            <a:r>
              <a:rPr lang="fr-FR" sz="1000" baseline="30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c</a:t>
            </a:r>
            <a:r>
              <a:rPr lang="fr-FR" sz="1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 The study will be considered complete and final OS analysis will occur when ≈ 70% of randomized patients have died or are lost to follow-up; </a:t>
            </a:r>
            <a:r>
              <a:rPr lang="fr-FR" sz="1000" baseline="30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d</a:t>
            </a:r>
            <a:r>
              <a:rPr lang="fr-FR" sz="1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 New primary melanoma considered as an event.</a:t>
            </a:r>
            <a:endParaRPr lang="fr-FR" sz="1800">
              <a:latin typeface="Arial Narrow" pitchFamily="34" charset="0"/>
              <a:ea typeface="Arial Narrow" pitchFamily="34" charset="0"/>
              <a:cs typeface="Arial Narrow" pitchFamily="34" charset="0"/>
              <a:sym typeface="Arial Narrow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6315076" y="3824288"/>
            <a:ext cx="283527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4121151" y="3197225"/>
            <a:ext cx="219392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1711326" y="1909764"/>
            <a:ext cx="3527425" cy="2535237"/>
            <a:chOff x="0" y="35086"/>
            <a:chExt cx="3527786" cy="2535867"/>
          </a:xfrm>
        </p:grpSpPr>
        <p:sp>
          <p:nvSpPr>
            <p:cNvPr id="11" name="AutoShape 7"/>
            <p:cNvSpPr>
              <a:spLocks/>
            </p:cNvSpPr>
            <p:nvPr/>
          </p:nvSpPr>
          <p:spPr bwMode="auto">
            <a:xfrm>
              <a:off x="0" y="35086"/>
              <a:ext cx="3527786" cy="2535867"/>
            </a:xfrm>
            <a:prstGeom prst="roundRect">
              <a:avLst>
                <a:gd name="adj" fmla="val 16667"/>
              </a:avLst>
            </a:prstGeom>
            <a:solidFill>
              <a:srgbClr val="156B72"/>
            </a:solidFill>
            <a:ln w="12700">
              <a:solidFill>
                <a:srgbClr val="000000"/>
              </a:solidFill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685800"/>
              <a:endParaRPr lang="fr-FR" sz="160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endParaRPr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123791" y="71498"/>
              <a:ext cx="3280203" cy="2463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103188" indent="-103188" defTabSz="685800"/>
              <a:endParaRPr lang="fr-FR" sz="1600" b="1" dirty="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endParaRPr>
            </a:p>
            <a:p>
              <a:pPr marL="103188" indent="-103188" defTabSz="685800"/>
              <a: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Key </a:t>
              </a:r>
              <a:r>
                <a:rPr lang="fr-FR" sz="1600" b="1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eligibility</a:t>
              </a:r>
              <a: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b="1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criteria</a:t>
              </a:r>
              <a:endParaRPr lang="fr-FR" sz="1600" dirty="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endParaRPr>
            </a:p>
            <a:p>
              <a:pPr marL="103188" indent="-103188" defTabSz="685800">
                <a:buSzPct val="100000"/>
                <a:buFont typeface="Arial" pitchFamily="34" charset="0"/>
                <a:buChar char="•"/>
              </a:pP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Completely</a:t>
              </a: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resected</a:t>
              </a: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, high-</a:t>
              </a: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risk</a:t>
              </a: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 stage IIIA (</a:t>
              </a: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lymph</a:t>
              </a: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node</a:t>
              </a: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metastasis</a:t>
              </a: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 &gt; 1 mm), IIIB, or IIIC </a:t>
              </a: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cutaneous</a:t>
              </a: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melanoma</a:t>
              </a:r>
              <a:endParaRPr lang="fr-FR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sym typeface="Arial Narrow" pitchFamily="34" charset="0"/>
              </a:endParaRPr>
            </a:p>
            <a:p>
              <a:pPr marL="103188" indent="-103188" defTabSz="685800">
                <a:buSzPct val="100000"/>
                <a:buFont typeface="Arial" pitchFamily="34" charset="0"/>
                <a:buChar char="•"/>
              </a:pPr>
              <a:r>
                <a:rPr lang="fr-FR" sz="1600" i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BRAF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V600E/K mutation</a:t>
              </a:r>
            </a:p>
            <a:p>
              <a:pPr marL="103188" indent="-103188" defTabSz="685800">
                <a:buSzPct val="100000"/>
                <a:buFont typeface="Arial" pitchFamily="34" charset="0"/>
                <a:buChar char="•"/>
              </a:pP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Surgically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free of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disease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≤ 12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weeks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before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randomization</a:t>
              </a:r>
              <a:endParaRPr lang="fr-FR" sz="1600" dirty="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endParaRPr>
            </a:p>
            <a:p>
              <a:pPr marL="103188" indent="-103188" defTabSz="685800">
                <a:buSzPct val="100000"/>
                <a:buFont typeface="Arial" pitchFamily="34" charset="0"/>
                <a:buChar char="•"/>
              </a:pP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ECOG performance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status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0 or 1</a:t>
              </a:r>
            </a:p>
            <a:p>
              <a:pPr marL="103188" indent="-103188" defTabSz="685800">
                <a:buSzPct val="100000"/>
                <a:buFont typeface="Arial" pitchFamily="34" charset="0"/>
                <a:buChar char="•"/>
              </a:pP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No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prior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radiotherapy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or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systemic</a:t>
              </a:r>
              <a:r>
                <a:rPr lang="fr-FR" sz="1600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therapy</a:t>
              </a:r>
              <a:endParaRPr lang="fr-FR" sz="1600" dirty="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endParaRPr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529802" y="1838325"/>
            <a:ext cx="1157796" cy="2740025"/>
            <a:chOff x="0" y="0"/>
            <a:chExt cx="1158202" cy="2740063"/>
          </a:xfrm>
        </p:grpSpPr>
        <p:sp>
          <p:nvSpPr>
            <p:cNvPr id="14" name="AutoShape 10"/>
            <p:cNvSpPr>
              <a:spLocks/>
            </p:cNvSpPr>
            <p:nvPr/>
          </p:nvSpPr>
          <p:spPr bwMode="auto">
            <a:xfrm>
              <a:off x="0" y="0"/>
              <a:ext cx="441064" cy="274006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685800"/>
              <a:endParaRPr lang="fr-FR" sz="160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endParaRPr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21531" y="1277697"/>
              <a:ext cx="1136671" cy="184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685800"/>
              <a:r>
                <a:rPr lang="fr-FR" sz="1200" b="1"/>
                <a:t>RANDOMIZATION</a:t>
              </a:r>
              <a:endParaRPr lang="fr-FR"/>
            </a:p>
          </p:txBody>
        </p:sp>
      </p:grpSp>
      <p:sp>
        <p:nvSpPr>
          <p:cNvPr id="16" name="Rectangle 12"/>
          <p:cNvSpPr>
            <a:spLocks/>
          </p:cNvSpPr>
          <p:nvPr/>
        </p:nvSpPr>
        <p:spPr bwMode="auto">
          <a:xfrm>
            <a:off x="2219326" y="4454525"/>
            <a:ext cx="315277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69850" indent="-69850" defTabSz="685800"/>
            <a:r>
              <a:rPr lang="fr-FR" sz="1200" b="1">
                <a:latin typeface="Arial Narrow" pitchFamily="34" charset="0"/>
                <a:sym typeface="Arial Narrow" pitchFamily="34" charset="0"/>
              </a:rPr>
              <a:t>Stratification</a:t>
            </a:r>
          </a:p>
          <a:p>
            <a:pPr marL="69850" indent="-69850" defTabSz="685800">
              <a:buSzPct val="100000"/>
              <a:buFont typeface="Arial" pitchFamily="34" charset="0"/>
              <a:buChar char="•"/>
            </a:pPr>
            <a:r>
              <a:rPr lang="fr-FR" sz="1200" b="1" i="1">
                <a:latin typeface="Arial Narrow" pitchFamily="34" charset="0"/>
                <a:sym typeface="Arial Narrow" pitchFamily="34" charset="0"/>
              </a:rPr>
              <a:t>BRAF</a:t>
            </a:r>
            <a:r>
              <a:rPr lang="fr-FR" sz="1200" b="1">
                <a:latin typeface="Arial Narrow" pitchFamily="34" charset="0"/>
                <a:sym typeface="Arial Narrow" pitchFamily="34" charset="0"/>
              </a:rPr>
              <a:t> mutation status (V600E, V600K)</a:t>
            </a:r>
          </a:p>
          <a:p>
            <a:pPr marL="69850" indent="-69850" defTabSz="685800">
              <a:buSzPct val="100000"/>
              <a:buFont typeface="Arial" pitchFamily="34" charset="0"/>
              <a:buChar char="•"/>
            </a:pPr>
            <a:r>
              <a:rPr lang="fr-FR" sz="1200" b="1">
                <a:latin typeface="Arial Narrow" pitchFamily="34" charset="0"/>
                <a:sym typeface="Arial Narrow" pitchFamily="34" charset="0"/>
              </a:rPr>
              <a:t>Disease stage (IIIA, IIIB, IIIC)</a:t>
            </a:r>
            <a:endParaRPr lang="fr-FR"/>
          </a:p>
        </p:txBody>
      </p:sp>
      <p:sp>
        <p:nvSpPr>
          <p:cNvPr id="17" name="Rectangle 13"/>
          <p:cNvSpPr>
            <a:spLocks/>
          </p:cNvSpPr>
          <p:nvPr/>
        </p:nvSpPr>
        <p:spPr bwMode="auto">
          <a:xfrm>
            <a:off x="5929314" y="2881313"/>
            <a:ext cx="4397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5800"/>
            <a:r>
              <a:rPr lang="fr-FR" sz="1400" b="1">
                <a:latin typeface="Arial Narrow" pitchFamily="34" charset="0"/>
                <a:sym typeface="Arial Narrow" pitchFamily="34" charset="0"/>
              </a:rPr>
              <a:t>1:1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6316663" y="2557464"/>
            <a:ext cx="0" cy="12795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6315076" y="2560638"/>
            <a:ext cx="283527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6594476" y="2001838"/>
            <a:ext cx="2206625" cy="1143000"/>
            <a:chOff x="0" y="0"/>
            <a:chExt cx="2205318" cy="1143000"/>
          </a:xfrm>
        </p:grpSpPr>
        <p:sp>
          <p:nvSpPr>
            <p:cNvPr id="21" name="AutoShape 17"/>
            <p:cNvSpPr>
              <a:spLocks/>
            </p:cNvSpPr>
            <p:nvPr/>
          </p:nvSpPr>
          <p:spPr bwMode="auto">
            <a:xfrm>
              <a:off x="0" y="0"/>
              <a:ext cx="2205318" cy="1143000"/>
            </a:xfrm>
            <a:prstGeom prst="roundRect">
              <a:avLst>
                <a:gd name="adj" fmla="val 16667"/>
              </a:avLst>
            </a:prstGeom>
            <a:solidFill>
              <a:srgbClr val="AE4940"/>
            </a:solidFill>
            <a:ln w="12700">
              <a:solidFill>
                <a:srgbClr val="000000"/>
              </a:solidFill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685800"/>
              <a:endParaRPr lang="fr-FR" sz="160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endParaRPr>
            </a:p>
          </p:txBody>
        </p:sp>
        <p:sp>
          <p:nvSpPr>
            <p:cNvPr id="22" name="Rectangle 18"/>
            <p:cNvSpPr>
              <a:spLocks/>
            </p:cNvSpPr>
            <p:nvPr/>
          </p:nvSpPr>
          <p:spPr bwMode="auto">
            <a:xfrm>
              <a:off x="55797" y="68579"/>
              <a:ext cx="2093724" cy="1005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defTabSz="685800"/>
              <a:r>
                <a:rPr lang="fr-FR" sz="16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Dabrafenib</a:t>
              </a:r>
              <a:r>
                <a:rPr lang="fr-FR" sz="16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 150 mg BID + </a:t>
              </a:r>
              <a:r>
                <a:rPr lang="fr-FR" sz="16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trametinib</a:t>
              </a:r>
              <a:r>
                <a:rPr lang="fr-FR" sz="16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 2 mg QD</a:t>
              </a:r>
              <a:endParaRPr lang="fr-F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endParaRPr>
            </a:p>
            <a:p>
              <a:pPr algn="ctr" defTabSz="685800"/>
              <a: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b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</a:br>
              <a: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(n = 438)</a:t>
              </a:r>
              <a:endParaRPr lang="fr-FR" dirty="0"/>
            </a:p>
          </p:txBody>
        </p:sp>
      </p:grp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6594476" y="3257550"/>
            <a:ext cx="2206625" cy="1143000"/>
            <a:chOff x="0" y="0"/>
            <a:chExt cx="2205318" cy="1143000"/>
          </a:xfrm>
        </p:grpSpPr>
        <p:sp>
          <p:nvSpPr>
            <p:cNvPr id="24" name="AutoShape 20"/>
            <p:cNvSpPr>
              <a:spLocks/>
            </p:cNvSpPr>
            <p:nvPr/>
          </p:nvSpPr>
          <p:spPr bwMode="auto">
            <a:xfrm>
              <a:off x="0" y="0"/>
              <a:ext cx="2205318" cy="1143000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12700">
              <a:solidFill>
                <a:srgbClr val="000000"/>
              </a:solidFill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685800"/>
              <a:endParaRPr lang="fr-FR" sz="160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endParaRPr>
            </a:p>
          </p:txBody>
        </p:sp>
        <p:sp>
          <p:nvSpPr>
            <p:cNvPr id="25" name="Rectangle 21"/>
            <p:cNvSpPr>
              <a:spLocks/>
            </p:cNvSpPr>
            <p:nvPr/>
          </p:nvSpPr>
          <p:spPr bwMode="auto">
            <a:xfrm>
              <a:off x="55797" y="202168"/>
              <a:ext cx="2093724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defTabSz="685800"/>
              <a: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2 </a:t>
              </a:r>
              <a:r>
                <a:rPr lang="fr-FR" sz="1600" b="1" dirty="0" err="1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matched</a:t>
              </a:r>
              <a: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r>
                <a:rPr lang="fr-FR" sz="16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pitchFamily="34" charset="0"/>
                  <a:sym typeface="Arial Narrow" pitchFamily="34" charset="0"/>
                </a:rPr>
                <a:t>placebos</a:t>
              </a:r>
              <a:endParaRPr lang="fr-F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endParaRPr>
            </a:p>
            <a:p>
              <a:pPr algn="ctr" defTabSz="685800"/>
              <a: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 </a:t>
              </a:r>
              <a:b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</a:br>
              <a:r>
                <a:rPr lang="fr-FR" sz="1600" b="1" dirty="0">
                  <a:solidFill>
                    <a:srgbClr val="FFFFFF"/>
                  </a:solidFill>
                  <a:latin typeface="Arial Narrow" pitchFamily="34" charset="0"/>
                  <a:sym typeface="Arial Narrow" pitchFamily="34" charset="0"/>
                </a:rPr>
                <a:t>(n = 432)</a:t>
              </a:r>
              <a:endParaRPr lang="fr-FR" dirty="0"/>
            </a:p>
          </p:txBody>
        </p:sp>
      </p:grpSp>
      <p:sp>
        <p:nvSpPr>
          <p:cNvPr id="26" name="Rectangle 22"/>
          <p:cNvSpPr>
            <a:spLocks/>
          </p:cNvSpPr>
          <p:nvPr/>
        </p:nvSpPr>
        <p:spPr bwMode="auto">
          <a:xfrm>
            <a:off x="6646863" y="1697038"/>
            <a:ext cx="21018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685800"/>
            <a:r>
              <a:rPr lang="fr-F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Treatment</a:t>
            </a:r>
            <a:r>
              <a:rPr lang="fr-F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: 12 </a:t>
            </a:r>
            <a:r>
              <a:rPr lang="fr-F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months</a:t>
            </a:r>
            <a:r>
              <a:rPr lang="fr-FR" sz="1600" b="1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a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7" name="Group 23"/>
          <p:cNvGrpSpPr>
            <a:grpSpLocks/>
          </p:cNvGrpSpPr>
          <p:nvPr/>
        </p:nvGrpSpPr>
        <p:grpSpPr bwMode="auto">
          <a:xfrm>
            <a:off x="9159875" y="2249488"/>
            <a:ext cx="1354138" cy="1847850"/>
            <a:chOff x="0" y="0"/>
            <a:chExt cx="1355463" cy="1847272"/>
          </a:xfrm>
        </p:grpSpPr>
        <p:sp>
          <p:nvSpPr>
            <p:cNvPr id="28" name="AutoShape 24"/>
            <p:cNvSpPr>
              <a:spLocks/>
            </p:cNvSpPr>
            <p:nvPr/>
          </p:nvSpPr>
          <p:spPr bwMode="auto">
            <a:xfrm>
              <a:off x="0" y="0"/>
              <a:ext cx="1355463" cy="184727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685800"/>
              <a:endParaRPr lang="fr-FR" b="1">
                <a:latin typeface="Arial Narrow" pitchFamily="34" charset="0"/>
                <a:sym typeface="Arial Narrow" pitchFamily="34" charset="0"/>
              </a:endParaRPr>
            </a:p>
          </p:txBody>
        </p:sp>
        <p:sp>
          <p:nvSpPr>
            <p:cNvPr id="29" name="Rectangle 25"/>
            <p:cNvSpPr>
              <a:spLocks/>
            </p:cNvSpPr>
            <p:nvPr/>
          </p:nvSpPr>
          <p:spPr bwMode="auto">
            <a:xfrm>
              <a:off x="66167" y="508268"/>
              <a:ext cx="1223128" cy="830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defTabSz="685800"/>
              <a:r>
                <a:rPr lang="fr-FR" b="1">
                  <a:latin typeface="Arial Narrow" pitchFamily="34" charset="0"/>
                  <a:sym typeface="Arial Narrow" pitchFamily="34" charset="0"/>
                </a:rPr>
                <a:t>Follow-up</a:t>
              </a:r>
              <a:r>
                <a:rPr lang="fr-FR" b="1" baseline="30000">
                  <a:latin typeface="Arial Narrow" pitchFamily="34" charset="0"/>
                  <a:sym typeface="Arial Narrow" pitchFamily="34" charset="0"/>
                </a:rPr>
                <a:t>b</a:t>
              </a:r>
              <a:r>
                <a:rPr lang="fr-FR" b="1">
                  <a:latin typeface="Arial Narrow" pitchFamily="34" charset="0"/>
                  <a:sym typeface="Arial Narrow" pitchFamily="34" charset="0"/>
                </a:rPr>
                <a:t> until end of study</a:t>
              </a:r>
              <a:r>
                <a:rPr lang="fr-FR" b="1" baseline="30000">
                  <a:latin typeface="Arial Narrow" pitchFamily="34" charset="0"/>
                  <a:sym typeface="Arial Narrow" pitchFamily="34" charset="0"/>
                </a:rPr>
                <a:t>c</a:t>
              </a:r>
              <a:endParaRPr lang="fr-FR"/>
            </a:p>
          </p:txBody>
        </p:sp>
      </p:grpSp>
      <p:sp>
        <p:nvSpPr>
          <p:cNvPr id="30" name="Rectangle 26"/>
          <p:cNvSpPr>
            <a:spLocks/>
          </p:cNvSpPr>
          <p:nvPr/>
        </p:nvSpPr>
        <p:spPr bwMode="auto">
          <a:xfrm>
            <a:off x="6108700" y="4418014"/>
            <a:ext cx="4402138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60338" indent="-160338" defTabSz="685800">
              <a:buSzPct val="100000"/>
              <a:buFont typeface="Arial" pitchFamily="34" charset="0"/>
              <a:buChar char="•"/>
            </a:pP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Primary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endpoint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: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RFS</a:t>
            </a:r>
            <a:r>
              <a:rPr lang="fr-FR" b="1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d</a:t>
            </a:r>
            <a:endParaRPr lang="fr-FR" b="1" dirty="0">
              <a:solidFill>
                <a:schemeClr val="accent1">
                  <a:lumMod val="60000"/>
                  <a:lumOff val="40000"/>
                </a:schemeClr>
              </a:solidFill>
              <a:latin typeface="Arial Narrow" pitchFamily="34" charset="0"/>
              <a:sym typeface="Arial Narrow" pitchFamily="34" charset="0"/>
            </a:endParaRPr>
          </a:p>
          <a:p>
            <a:pPr marL="160338" indent="-160338" defTabSz="685800">
              <a:buSzPct val="100000"/>
              <a:buFont typeface="Arial" pitchFamily="34" charset="0"/>
              <a:buChar char="•"/>
            </a:pP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Secondary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endpoints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: OS, DMFS, FFR,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  <a:sym typeface="Arial Narrow" pitchFamily="34" charset="0"/>
              </a:rPr>
              <a:t>safety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5365751" y="4578350"/>
            <a:ext cx="83661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5800"/>
            <a:r>
              <a:rPr lang="fr-FR" sz="1400" b="1">
                <a:latin typeface="Arial Narrow" pitchFamily="34" charset="0"/>
                <a:sym typeface="Arial Narrow" pitchFamily="34" charset="0"/>
              </a:rPr>
              <a:t>N = 870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B7B5BAE-7BE0-5441-AC12-21B91BCF9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68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413B84-497F-429D-A45B-BB25ED3B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6785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Diminution du risque de récidive </a:t>
            </a:r>
          </a:p>
          <a:p>
            <a:pPr marL="0" indent="0">
              <a:buNone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de 51 % </a:t>
            </a:r>
            <a:r>
              <a:rPr lang="fr-FR" sz="3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(HR = 0,49 ; </a:t>
            </a:r>
            <a:r>
              <a:rPr lang="fr-F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IC95 : 0,40-0,59</a:t>
            </a: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marL="0" indent="0">
              <a:buNone/>
            </a:pP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Différence significative de survie sans récidive (SSR) </a:t>
            </a:r>
          </a:p>
          <a:p>
            <a:pPr marL="0" indent="0">
              <a:buNone/>
            </a:pPr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(54 %, contre 38 % sous placebo)</a:t>
            </a:r>
          </a:p>
          <a:p>
            <a:pPr marL="0" indent="0">
              <a:buNone/>
            </a:pP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r-FR" sz="2200" dirty="0"/>
              <a:t>quelque soit le sous-groupe de la classification AJCC 8ème édition (y compris pour le stade IIID à haut risque de récidive), la charge tumorale ganglionnaire ou l’ulcération</a:t>
            </a:r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DCB1CF7-3852-684D-9B03-6207C2265802}"/>
              </a:ext>
            </a:extLst>
          </p:cNvPr>
          <p:cNvSpPr txBox="1">
            <a:spLocks/>
          </p:cNvSpPr>
          <p:nvPr/>
        </p:nvSpPr>
        <p:spPr>
          <a:xfrm>
            <a:off x="3413038" y="387428"/>
            <a:ext cx="7433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>
                <a:solidFill>
                  <a:srgbClr val="FF6600"/>
                </a:solidFill>
                <a:latin typeface="+mn-lt"/>
              </a:rPr>
              <a:t>Résultats </a:t>
            </a:r>
            <a:r>
              <a:rPr lang="fr-FR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sous </a:t>
            </a:r>
            <a:r>
              <a:rPr lang="fr-FR" sz="27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dabrafénib</a:t>
            </a:r>
            <a:r>
              <a:rPr lang="fr-FR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fr-FR" sz="27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tramétinib</a:t>
            </a:r>
            <a:endParaRPr lang="fr-FR" sz="6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FE59BF-2521-F948-BEFB-C7F364B8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75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6"/>
          <a:stretch/>
        </p:blipFill>
        <p:spPr>
          <a:xfrm>
            <a:off x="-8593" y="4291338"/>
            <a:ext cx="8361921" cy="2562130"/>
          </a:xfrm>
          <a:prstGeom prst="rect">
            <a:avLst/>
          </a:prstGeom>
        </p:spPr>
      </p:pic>
      <p:pic>
        <p:nvPicPr>
          <p:cNvPr id="509" name="Image 50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062" y="601382"/>
            <a:ext cx="8278930" cy="3717834"/>
          </a:xfrm>
          <a:prstGeom prst="rect">
            <a:avLst/>
          </a:prstGeom>
        </p:spPr>
      </p:pic>
      <p:sp>
        <p:nvSpPr>
          <p:cNvPr id="503" name="Titre 1">
            <a:extLst>
              <a:ext uri="{FF2B5EF4-FFF2-40B4-BE49-F238E27FC236}">
                <a16:creationId xmlns:a16="http://schemas.microsoft.com/office/drawing/2014/main" id="{79A30DAB-F1DB-449A-AC5A-4A04C3EE10D3}"/>
              </a:ext>
            </a:extLst>
          </p:cNvPr>
          <p:cNvSpPr txBox="1">
            <a:spLocks/>
          </p:cNvSpPr>
          <p:nvPr/>
        </p:nvSpPr>
        <p:spPr>
          <a:xfrm>
            <a:off x="1139813" y="-141124"/>
            <a:ext cx="10341429" cy="979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FF6600"/>
                </a:solidFill>
                <a:latin typeface="+mn-lt"/>
              </a:rPr>
              <a:t>% de survie sans récidive</a:t>
            </a:r>
            <a:endParaRPr lang="fr-FR" b="1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EE80B-107B-6243-9D25-598BD9830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6"/>
          <a:stretch/>
        </p:blipFill>
        <p:spPr>
          <a:xfrm>
            <a:off x="2088071" y="4319216"/>
            <a:ext cx="8361921" cy="25621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2903F8-6C0A-6C4A-8E7A-2B9559394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1512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111" y="1768110"/>
            <a:ext cx="9004841" cy="4878350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429185" y="96883"/>
            <a:ext cx="9628691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54% des patients traités par D+T ne rechuteront jamais contre 37% des patients dans le groupe placebo.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1FBF50-85D8-FC4B-B9EE-972C031B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22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154B8-44F2-F140-81FC-7AE4D91A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578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RAPPORT MORAL : </a:t>
            </a:r>
            <a:r>
              <a:rPr lang="fr-FR" sz="4000" dirty="0">
                <a:solidFill>
                  <a:srgbClr val="FF6600"/>
                </a:solidFill>
              </a:rPr>
              <a:t>Bureau </a:t>
            </a:r>
            <a:r>
              <a:rPr lang="fr-FR" sz="4000" dirty="0" err="1">
                <a:solidFill>
                  <a:srgbClr val="FF6600"/>
                </a:solidFill>
              </a:rPr>
              <a:t>OncoDerm</a:t>
            </a:r>
            <a:endParaRPr lang="fr-FR" sz="4000" dirty="0">
              <a:solidFill>
                <a:srgbClr val="FF66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6FC44-610B-D64D-B8AF-3E903D5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94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FF6600"/>
                </a:solidFill>
                <a:latin typeface="+mj-lt"/>
              </a:rPr>
              <a:t>Laurence </a:t>
            </a:r>
            <a:r>
              <a:rPr lang="fr-FR" b="1" dirty="0" err="1">
                <a:solidFill>
                  <a:srgbClr val="FF6600"/>
                </a:solidFill>
                <a:latin typeface="+mj-lt"/>
              </a:rPr>
              <a:t>Ollivaud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Présidente et Fondatrice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6600"/>
                </a:solidFill>
                <a:latin typeface="+mj-lt"/>
              </a:rPr>
              <a:t>Marie Sophie Gautier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Trésorière et Fondatrice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6600"/>
                </a:solidFill>
                <a:latin typeface="+mj-lt"/>
              </a:rPr>
              <a:t>Marina Thomas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Secrétaire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6600"/>
                </a:solidFill>
                <a:latin typeface="+mj-lt"/>
              </a:rPr>
              <a:t>Amandine </a:t>
            </a:r>
            <a:r>
              <a:rPr lang="fr-FR" b="1" dirty="0" err="1">
                <a:solidFill>
                  <a:srgbClr val="FF6600"/>
                </a:solidFill>
                <a:latin typeface="+mj-lt"/>
              </a:rPr>
              <a:t>Servy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Secrétaire adjointe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6600"/>
                </a:solidFill>
                <a:latin typeface="+mj-lt"/>
              </a:rPr>
              <a:t>Raymond </a:t>
            </a:r>
            <a:r>
              <a:rPr lang="fr-FR" b="1" dirty="0" err="1">
                <a:solidFill>
                  <a:srgbClr val="FF6600"/>
                </a:solidFill>
                <a:latin typeface="+mj-lt"/>
              </a:rPr>
              <a:t>Karkouche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Vice Président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6600"/>
                </a:solidFill>
                <a:latin typeface="+mj-lt"/>
              </a:rPr>
              <a:t>Françoise Boitier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Vice Présidente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6D5B32-A073-1041-92C1-1C8EC0AAC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35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Line 1"/>
          <p:cNvSpPr>
            <a:spLocks noChangeShapeType="1"/>
          </p:cNvSpPr>
          <p:nvPr/>
        </p:nvSpPr>
        <p:spPr bwMode="auto">
          <a:xfrm flipV="1">
            <a:off x="8064500" y="2244726"/>
            <a:ext cx="0" cy="2468563"/>
          </a:xfrm>
          <a:prstGeom prst="line">
            <a:avLst/>
          </a:prstGeom>
          <a:noFill/>
          <a:ln w="3175">
            <a:solidFill>
              <a:srgbClr val="80808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19491" name="Line 2"/>
          <p:cNvSpPr>
            <a:spLocks noChangeShapeType="1"/>
          </p:cNvSpPr>
          <p:nvPr/>
        </p:nvSpPr>
        <p:spPr bwMode="auto">
          <a:xfrm flipV="1">
            <a:off x="6491288" y="2108201"/>
            <a:ext cx="0" cy="2606675"/>
          </a:xfrm>
          <a:prstGeom prst="line">
            <a:avLst/>
          </a:prstGeom>
          <a:noFill/>
          <a:ln w="3175">
            <a:solidFill>
              <a:srgbClr val="80808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19492" name="Line 3"/>
          <p:cNvSpPr>
            <a:spLocks noChangeShapeType="1"/>
          </p:cNvSpPr>
          <p:nvPr/>
        </p:nvSpPr>
        <p:spPr bwMode="auto">
          <a:xfrm flipV="1">
            <a:off x="4910138" y="1962151"/>
            <a:ext cx="0" cy="2378075"/>
          </a:xfrm>
          <a:prstGeom prst="line">
            <a:avLst/>
          </a:prstGeom>
          <a:noFill/>
          <a:ln w="3175">
            <a:solidFill>
              <a:srgbClr val="80808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19493" name="Rectangle 4"/>
          <p:cNvSpPr>
            <a:spLocks/>
          </p:cNvSpPr>
          <p:nvPr/>
        </p:nvSpPr>
        <p:spPr bwMode="auto">
          <a:xfrm>
            <a:off x="9667876" y="5321301"/>
            <a:ext cx="4857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b"/>
          <a:lstStyle/>
          <a:p>
            <a:pPr algn="ctr" defTabSz="685800"/>
            <a:fld id="{B1C4964C-5FF7-4774-AEE5-13D8ADAAA1DC}" type="slidenum">
              <a:rPr lang="fr-FR" sz="1200">
                <a:solidFill>
                  <a:srgbClr val="FFFFFF"/>
                </a:solidFill>
                <a:latin typeface="Arial Narrow" pitchFamily="34" charset="0"/>
                <a:sym typeface="Arial Narrow" pitchFamily="34" charset="0"/>
              </a:rPr>
              <a:pPr algn="ctr" defTabSz="685800"/>
              <a:t>60</a:t>
            </a:fld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494" name="Rectangle 5"/>
          <p:cNvSpPr>
            <a:spLocks noGrp="1" noChangeArrowheads="1"/>
          </p:cNvSpPr>
          <p:nvPr>
            <p:ph type="title"/>
          </p:nvPr>
        </p:nvSpPr>
        <p:spPr>
          <a:xfrm>
            <a:off x="4305301" y="965200"/>
            <a:ext cx="6111875" cy="755650"/>
          </a:xfrm>
        </p:spPr>
        <p:txBody>
          <a:bodyPr/>
          <a:lstStyle/>
          <a:p>
            <a:pPr defTabSz="452438"/>
            <a:r>
              <a:rPr lang="fr-FR" sz="2300">
                <a:solidFill>
                  <a:srgbClr val="AE4940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OVERALL SURVIVAL </a:t>
            </a:r>
            <a:br>
              <a:rPr lang="fr-FR" sz="2300">
                <a:solidFill>
                  <a:srgbClr val="AE4940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</a:br>
            <a:r>
              <a:rPr lang="fr-FR" sz="2300">
                <a:solidFill>
                  <a:srgbClr val="AE4940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(FIRST INTERIM ANALYSIS)</a:t>
            </a:r>
            <a:endParaRPr lang="fr-FR" sz="1800">
              <a:solidFill>
                <a:srgbClr val="000000"/>
              </a:solidFill>
              <a:latin typeface="Arial Narrow" pitchFamily="34" charset="0"/>
              <a:ea typeface="Arial Narrow" pitchFamily="34" charset="0"/>
              <a:cs typeface="Arial Narrow" pitchFamily="34" charset="0"/>
              <a:sym typeface="Arial Narrow" pitchFamily="34" charset="0"/>
            </a:endParaRPr>
          </a:p>
        </p:txBody>
      </p:sp>
      <p:sp>
        <p:nvSpPr>
          <p:cNvPr id="319495" name="Rectangle 6"/>
          <p:cNvSpPr>
            <a:spLocks/>
          </p:cNvSpPr>
          <p:nvPr/>
        </p:nvSpPr>
        <p:spPr bwMode="auto">
          <a:xfrm>
            <a:off x="3252789" y="51355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438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496" name="Rectangle 7"/>
          <p:cNvSpPr>
            <a:spLocks/>
          </p:cNvSpPr>
          <p:nvPr/>
        </p:nvSpPr>
        <p:spPr bwMode="auto">
          <a:xfrm>
            <a:off x="3516314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426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497" name="Rectangle 8"/>
          <p:cNvSpPr>
            <a:spLocks/>
          </p:cNvSpPr>
          <p:nvPr/>
        </p:nvSpPr>
        <p:spPr bwMode="auto">
          <a:xfrm>
            <a:off x="3779839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416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498" name="Rectangle 9"/>
          <p:cNvSpPr>
            <a:spLocks/>
          </p:cNvSpPr>
          <p:nvPr/>
        </p:nvSpPr>
        <p:spPr bwMode="auto">
          <a:xfrm>
            <a:off x="4040189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414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499" name="Rectangle 10"/>
          <p:cNvSpPr>
            <a:spLocks/>
          </p:cNvSpPr>
          <p:nvPr/>
        </p:nvSpPr>
        <p:spPr bwMode="auto">
          <a:xfrm>
            <a:off x="4302126" y="51355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408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0" name="Rectangle 11"/>
          <p:cNvSpPr>
            <a:spLocks/>
          </p:cNvSpPr>
          <p:nvPr/>
        </p:nvSpPr>
        <p:spPr bwMode="auto">
          <a:xfrm>
            <a:off x="4567239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401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1" name="Rectangle 12"/>
          <p:cNvSpPr>
            <a:spLocks/>
          </p:cNvSpPr>
          <p:nvPr/>
        </p:nvSpPr>
        <p:spPr bwMode="auto">
          <a:xfrm>
            <a:off x="4827589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395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2" name="Rectangle 13"/>
          <p:cNvSpPr>
            <a:spLocks/>
          </p:cNvSpPr>
          <p:nvPr/>
        </p:nvSpPr>
        <p:spPr bwMode="auto">
          <a:xfrm>
            <a:off x="5089526" y="51355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387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3" name="Rectangle 14"/>
          <p:cNvSpPr>
            <a:spLocks/>
          </p:cNvSpPr>
          <p:nvPr/>
        </p:nvSpPr>
        <p:spPr bwMode="auto">
          <a:xfrm>
            <a:off x="5353050" y="5135564"/>
            <a:ext cx="17303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381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4" name="Rectangle 15"/>
          <p:cNvSpPr>
            <a:spLocks/>
          </p:cNvSpPr>
          <p:nvPr/>
        </p:nvSpPr>
        <p:spPr bwMode="auto">
          <a:xfrm>
            <a:off x="5613400" y="5135564"/>
            <a:ext cx="17303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376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5" name="Rectangle 16"/>
          <p:cNvSpPr>
            <a:spLocks/>
          </p:cNvSpPr>
          <p:nvPr/>
        </p:nvSpPr>
        <p:spPr bwMode="auto">
          <a:xfrm>
            <a:off x="5876925" y="5135564"/>
            <a:ext cx="17303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370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6" name="Rectangle 17"/>
          <p:cNvSpPr>
            <a:spLocks/>
          </p:cNvSpPr>
          <p:nvPr/>
        </p:nvSpPr>
        <p:spPr bwMode="auto">
          <a:xfrm>
            <a:off x="6138864" y="51355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366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7" name="Rectangle 18"/>
          <p:cNvSpPr>
            <a:spLocks/>
          </p:cNvSpPr>
          <p:nvPr/>
        </p:nvSpPr>
        <p:spPr bwMode="auto">
          <a:xfrm>
            <a:off x="6399214" y="51355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362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8" name="Rectangle 19"/>
          <p:cNvSpPr>
            <a:spLocks/>
          </p:cNvSpPr>
          <p:nvPr/>
        </p:nvSpPr>
        <p:spPr bwMode="auto">
          <a:xfrm>
            <a:off x="6664325" y="5135564"/>
            <a:ext cx="17303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352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09" name="Rectangle 20"/>
          <p:cNvSpPr>
            <a:spLocks/>
          </p:cNvSpPr>
          <p:nvPr/>
        </p:nvSpPr>
        <p:spPr bwMode="auto">
          <a:xfrm>
            <a:off x="6926264" y="51355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328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0" name="Rectangle 21"/>
          <p:cNvSpPr>
            <a:spLocks/>
          </p:cNvSpPr>
          <p:nvPr/>
        </p:nvSpPr>
        <p:spPr bwMode="auto">
          <a:xfrm>
            <a:off x="7186614" y="51355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301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1" name="Rectangle 22"/>
          <p:cNvSpPr>
            <a:spLocks/>
          </p:cNvSpPr>
          <p:nvPr/>
        </p:nvSpPr>
        <p:spPr bwMode="auto">
          <a:xfrm>
            <a:off x="7450139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291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2" name="Rectangle 23"/>
          <p:cNvSpPr>
            <a:spLocks/>
          </p:cNvSpPr>
          <p:nvPr/>
        </p:nvSpPr>
        <p:spPr bwMode="auto">
          <a:xfrm>
            <a:off x="7713664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233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3" name="Rectangle 24"/>
          <p:cNvSpPr>
            <a:spLocks/>
          </p:cNvSpPr>
          <p:nvPr/>
        </p:nvSpPr>
        <p:spPr bwMode="auto">
          <a:xfrm>
            <a:off x="7974014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180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4" name="Rectangle 25"/>
          <p:cNvSpPr>
            <a:spLocks/>
          </p:cNvSpPr>
          <p:nvPr/>
        </p:nvSpPr>
        <p:spPr bwMode="auto">
          <a:xfrm>
            <a:off x="8235951" y="51355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164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5" name="Rectangle 26"/>
          <p:cNvSpPr>
            <a:spLocks/>
          </p:cNvSpPr>
          <p:nvPr/>
        </p:nvSpPr>
        <p:spPr bwMode="auto">
          <a:xfrm>
            <a:off x="8501064" y="51355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105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6" name="Rectangle 27"/>
          <p:cNvSpPr>
            <a:spLocks/>
          </p:cNvSpPr>
          <p:nvPr/>
        </p:nvSpPr>
        <p:spPr bwMode="auto">
          <a:xfrm>
            <a:off x="8791575" y="5135564"/>
            <a:ext cx="1158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82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7" name="Rectangle 28"/>
          <p:cNvSpPr>
            <a:spLocks/>
          </p:cNvSpPr>
          <p:nvPr/>
        </p:nvSpPr>
        <p:spPr bwMode="auto">
          <a:xfrm>
            <a:off x="9051925" y="5135564"/>
            <a:ext cx="1158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67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8" name="Rectangle 29"/>
          <p:cNvSpPr>
            <a:spLocks/>
          </p:cNvSpPr>
          <p:nvPr/>
        </p:nvSpPr>
        <p:spPr bwMode="auto">
          <a:xfrm>
            <a:off x="9315450" y="5135564"/>
            <a:ext cx="1158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28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19" name="Rectangle 30"/>
          <p:cNvSpPr>
            <a:spLocks/>
          </p:cNvSpPr>
          <p:nvPr/>
        </p:nvSpPr>
        <p:spPr bwMode="auto">
          <a:xfrm>
            <a:off x="9577389" y="5135564"/>
            <a:ext cx="11588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12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0" name="Rectangle 31"/>
          <p:cNvSpPr>
            <a:spLocks/>
          </p:cNvSpPr>
          <p:nvPr/>
        </p:nvSpPr>
        <p:spPr bwMode="auto">
          <a:xfrm>
            <a:off x="9871075" y="5135564"/>
            <a:ext cx="57150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5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1" name="Rectangle 32"/>
          <p:cNvSpPr>
            <a:spLocks/>
          </p:cNvSpPr>
          <p:nvPr/>
        </p:nvSpPr>
        <p:spPr bwMode="auto">
          <a:xfrm>
            <a:off x="10131425" y="5135564"/>
            <a:ext cx="57150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2" name="Rectangle 33"/>
          <p:cNvSpPr>
            <a:spLocks/>
          </p:cNvSpPr>
          <p:nvPr/>
        </p:nvSpPr>
        <p:spPr bwMode="auto">
          <a:xfrm>
            <a:off x="3252789" y="52752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432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3" name="Rectangle 34"/>
          <p:cNvSpPr>
            <a:spLocks/>
          </p:cNvSpPr>
          <p:nvPr/>
        </p:nvSpPr>
        <p:spPr bwMode="auto">
          <a:xfrm>
            <a:off x="3516314" y="52752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425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4" name="Rectangle 35"/>
          <p:cNvSpPr>
            <a:spLocks/>
          </p:cNvSpPr>
          <p:nvPr/>
        </p:nvSpPr>
        <p:spPr bwMode="auto">
          <a:xfrm>
            <a:off x="3779839" y="52752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415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5" name="Rectangle 36"/>
          <p:cNvSpPr>
            <a:spLocks/>
          </p:cNvSpPr>
          <p:nvPr/>
        </p:nvSpPr>
        <p:spPr bwMode="auto">
          <a:xfrm>
            <a:off x="4040189" y="52752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410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6" name="Rectangle 37"/>
          <p:cNvSpPr>
            <a:spLocks/>
          </p:cNvSpPr>
          <p:nvPr/>
        </p:nvSpPr>
        <p:spPr bwMode="auto">
          <a:xfrm>
            <a:off x="4302126" y="52752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401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7" name="Rectangle 38"/>
          <p:cNvSpPr>
            <a:spLocks/>
          </p:cNvSpPr>
          <p:nvPr/>
        </p:nvSpPr>
        <p:spPr bwMode="auto">
          <a:xfrm>
            <a:off x="4567239" y="52752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386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8" name="Rectangle 39"/>
          <p:cNvSpPr>
            <a:spLocks/>
          </p:cNvSpPr>
          <p:nvPr/>
        </p:nvSpPr>
        <p:spPr bwMode="auto">
          <a:xfrm>
            <a:off x="4827589" y="52752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378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29" name="Rectangle 40"/>
          <p:cNvSpPr>
            <a:spLocks/>
          </p:cNvSpPr>
          <p:nvPr/>
        </p:nvSpPr>
        <p:spPr bwMode="auto">
          <a:xfrm>
            <a:off x="5089526" y="52752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362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0" name="Rectangle 41"/>
          <p:cNvSpPr>
            <a:spLocks/>
          </p:cNvSpPr>
          <p:nvPr/>
        </p:nvSpPr>
        <p:spPr bwMode="auto">
          <a:xfrm>
            <a:off x="5353050" y="5275264"/>
            <a:ext cx="17303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346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1" name="Rectangle 42"/>
          <p:cNvSpPr>
            <a:spLocks/>
          </p:cNvSpPr>
          <p:nvPr/>
        </p:nvSpPr>
        <p:spPr bwMode="auto">
          <a:xfrm>
            <a:off x="5613400" y="5275264"/>
            <a:ext cx="17303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337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2" name="Rectangle 43"/>
          <p:cNvSpPr>
            <a:spLocks/>
          </p:cNvSpPr>
          <p:nvPr/>
        </p:nvSpPr>
        <p:spPr bwMode="auto">
          <a:xfrm>
            <a:off x="5876925" y="5275264"/>
            <a:ext cx="17303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328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3" name="Rectangle 44"/>
          <p:cNvSpPr>
            <a:spLocks/>
          </p:cNvSpPr>
          <p:nvPr/>
        </p:nvSpPr>
        <p:spPr bwMode="auto">
          <a:xfrm>
            <a:off x="6138864" y="52752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323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4" name="Rectangle 45"/>
          <p:cNvSpPr>
            <a:spLocks/>
          </p:cNvSpPr>
          <p:nvPr/>
        </p:nvSpPr>
        <p:spPr bwMode="auto">
          <a:xfrm>
            <a:off x="6399214" y="52752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308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5" name="Rectangle 46"/>
          <p:cNvSpPr>
            <a:spLocks/>
          </p:cNvSpPr>
          <p:nvPr/>
        </p:nvSpPr>
        <p:spPr bwMode="auto">
          <a:xfrm>
            <a:off x="6664325" y="5275264"/>
            <a:ext cx="17303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303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6" name="Rectangle 47"/>
          <p:cNvSpPr>
            <a:spLocks/>
          </p:cNvSpPr>
          <p:nvPr/>
        </p:nvSpPr>
        <p:spPr bwMode="auto">
          <a:xfrm>
            <a:off x="6926264" y="52752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284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7" name="Rectangle 48"/>
          <p:cNvSpPr>
            <a:spLocks/>
          </p:cNvSpPr>
          <p:nvPr/>
        </p:nvSpPr>
        <p:spPr bwMode="auto">
          <a:xfrm>
            <a:off x="7186614" y="52752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269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8" name="Rectangle 49"/>
          <p:cNvSpPr>
            <a:spLocks/>
          </p:cNvSpPr>
          <p:nvPr/>
        </p:nvSpPr>
        <p:spPr bwMode="auto">
          <a:xfrm>
            <a:off x="7450139" y="52752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252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39" name="Rectangle 50"/>
          <p:cNvSpPr>
            <a:spLocks/>
          </p:cNvSpPr>
          <p:nvPr/>
        </p:nvSpPr>
        <p:spPr bwMode="auto">
          <a:xfrm>
            <a:off x="7713664" y="52752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202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0" name="Rectangle 51"/>
          <p:cNvSpPr>
            <a:spLocks/>
          </p:cNvSpPr>
          <p:nvPr/>
        </p:nvSpPr>
        <p:spPr bwMode="auto">
          <a:xfrm>
            <a:off x="7974014" y="5275264"/>
            <a:ext cx="1730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164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1" name="Rectangle 52"/>
          <p:cNvSpPr>
            <a:spLocks/>
          </p:cNvSpPr>
          <p:nvPr/>
        </p:nvSpPr>
        <p:spPr bwMode="auto">
          <a:xfrm>
            <a:off x="8235951" y="5275264"/>
            <a:ext cx="174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152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2" name="Rectangle 53"/>
          <p:cNvSpPr>
            <a:spLocks/>
          </p:cNvSpPr>
          <p:nvPr/>
        </p:nvSpPr>
        <p:spPr bwMode="auto">
          <a:xfrm>
            <a:off x="8528050" y="5275264"/>
            <a:ext cx="1158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94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3" name="Rectangle 54"/>
          <p:cNvSpPr>
            <a:spLocks/>
          </p:cNvSpPr>
          <p:nvPr/>
        </p:nvSpPr>
        <p:spPr bwMode="auto">
          <a:xfrm>
            <a:off x="8791575" y="5275264"/>
            <a:ext cx="1158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64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4" name="Rectangle 55"/>
          <p:cNvSpPr>
            <a:spLocks/>
          </p:cNvSpPr>
          <p:nvPr/>
        </p:nvSpPr>
        <p:spPr bwMode="auto">
          <a:xfrm>
            <a:off x="9051925" y="5275264"/>
            <a:ext cx="1158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51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5" name="Rectangle 56"/>
          <p:cNvSpPr>
            <a:spLocks/>
          </p:cNvSpPr>
          <p:nvPr/>
        </p:nvSpPr>
        <p:spPr bwMode="auto">
          <a:xfrm>
            <a:off x="9315450" y="5275264"/>
            <a:ext cx="1158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17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6" name="Rectangle 57"/>
          <p:cNvSpPr>
            <a:spLocks/>
          </p:cNvSpPr>
          <p:nvPr/>
        </p:nvSpPr>
        <p:spPr bwMode="auto">
          <a:xfrm>
            <a:off x="9605963" y="5275264"/>
            <a:ext cx="57150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7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7" name="Rectangle 58"/>
          <p:cNvSpPr>
            <a:spLocks/>
          </p:cNvSpPr>
          <p:nvPr/>
        </p:nvSpPr>
        <p:spPr bwMode="auto">
          <a:xfrm>
            <a:off x="9871075" y="5275264"/>
            <a:ext cx="57150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8" name="Rectangle 59"/>
          <p:cNvSpPr>
            <a:spLocks/>
          </p:cNvSpPr>
          <p:nvPr/>
        </p:nvSpPr>
        <p:spPr bwMode="auto">
          <a:xfrm>
            <a:off x="10131425" y="5275264"/>
            <a:ext cx="57150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49" name="Rectangle 60"/>
          <p:cNvSpPr>
            <a:spLocks/>
          </p:cNvSpPr>
          <p:nvPr/>
        </p:nvSpPr>
        <p:spPr bwMode="auto">
          <a:xfrm>
            <a:off x="10393363" y="5135564"/>
            <a:ext cx="57150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0" name="Rectangle 61"/>
          <p:cNvSpPr>
            <a:spLocks/>
          </p:cNvSpPr>
          <p:nvPr/>
        </p:nvSpPr>
        <p:spPr bwMode="auto">
          <a:xfrm>
            <a:off x="10393363" y="5275264"/>
            <a:ext cx="57150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>
                <a:latin typeface="Arial Narrow" pitchFamily="34" charset="0"/>
                <a:sym typeface="Arial Narrow" pitchFamily="34" charset="0"/>
              </a:rPr>
              <a:t>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1" name="Line 62"/>
          <p:cNvSpPr>
            <a:spLocks noChangeShapeType="1"/>
          </p:cNvSpPr>
          <p:nvPr/>
        </p:nvSpPr>
        <p:spPr bwMode="auto">
          <a:xfrm>
            <a:off x="3260725" y="3228975"/>
            <a:ext cx="7162800" cy="0"/>
          </a:xfrm>
          <a:prstGeom prst="line">
            <a:avLst/>
          </a:prstGeom>
          <a:noFill/>
          <a:ln w="3175">
            <a:solidFill>
              <a:srgbClr val="80808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19552" name="Rectangle 63"/>
          <p:cNvSpPr>
            <a:spLocks/>
          </p:cNvSpPr>
          <p:nvPr/>
        </p:nvSpPr>
        <p:spPr bwMode="auto">
          <a:xfrm>
            <a:off x="3309938" y="4762501"/>
            <a:ext cx="635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3" name="Rectangle 64"/>
          <p:cNvSpPr>
            <a:spLocks/>
          </p:cNvSpPr>
          <p:nvPr/>
        </p:nvSpPr>
        <p:spPr bwMode="auto">
          <a:xfrm>
            <a:off x="3017839" y="4510088"/>
            <a:ext cx="1603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4" name="Rectangle 65"/>
          <p:cNvSpPr>
            <a:spLocks/>
          </p:cNvSpPr>
          <p:nvPr/>
        </p:nvSpPr>
        <p:spPr bwMode="auto">
          <a:xfrm>
            <a:off x="3017839" y="4235451"/>
            <a:ext cx="16033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0.1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5" name="Rectangle 66"/>
          <p:cNvSpPr>
            <a:spLocks/>
          </p:cNvSpPr>
          <p:nvPr/>
        </p:nvSpPr>
        <p:spPr bwMode="auto">
          <a:xfrm>
            <a:off x="3017839" y="3962401"/>
            <a:ext cx="16033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6" name="Rectangle 67"/>
          <p:cNvSpPr>
            <a:spLocks/>
          </p:cNvSpPr>
          <p:nvPr/>
        </p:nvSpPr>
        <p:spPr bwMode="auto">
          <a:xfrm>
            <a:off x="3017839" y="3690938"/>
            <a:ext cx="1603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0.3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7" name="Rectangle 68"/>
          <p:cNvSpPr>
            <a:spLocks/>
          </p:cNvSpPr>
          <p:nvPr/>
        </p:nvSpPr>
        <p:spPr bwMode="auto">
          <a:xfrm>
            <a:off x="3017839" y="3417888"/>
            <a:ext cx="1603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8" name="Rectangle 69"/>
          <p:cNvSpPr>
            <a:spLocks/>
          </p:cNvSpPr>
          <p:nvPr/>
        </p:nvSpPr>
        <p:spPr bwMode="auto">
          <a:xfrm>
            <a:off x="3017839" y="3144838"/>
            <a:ext cx="1603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0.5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59" name="Rectangle 70"/>
          <p:cNvSpPr>
            <a:spLocks/>
          </p:cNvSpPr>
          <p:nvPr/>
        </p:nvSpPr>
        <p:spPr bwMode="auto">
          <a:xfrm>
            <a:off x="3017839" y="2873376"/>
            <a:ext cx="16033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0" name="Rectangle 71"/>
          <p:cNvSpPr>
            <a:spLocks/>
          </p:cNvSpPr>
          <p:nvPr/>
        </p:nvSpPr>
        <p:spPr bwMode="auto">
          <a:xfrm>
            <a:off x="3017839" y="2598738"/>
            <a:ext cx="1603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0.7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1" name="Rectangle 72"/>
          <p:cNvSpPr>
            <a:spLocks/>
          </p:cNvSpPr>
          <p:nvPr/>
        </p:nvSpPr>
        <p:spPr bwMode="auto">
          <a:xfrm>
            <a:off x="3017839" y="2325688"/>
            <a:ext cx="1603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2" name="Rectangle 73"/>
          <p:cNvSpPr>
            <a:spLocks/>
          </p:cNvSpPr>
          <p:nvPr/>
        </p:nvSpPr>
        <p:spPr bwMode="auto">
          <a:xfrm>
            <a:off x="3017839" y="2054226"/>
            <a:ext cx="16033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0.9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3" name="Rectangle 74"/>
          <p:cNvSpPr>
            <a:spLocks/>
          </p:cNvSpPr>
          <p:nvPr/>
        </p:nvSpPr>
        <p:spPr bwMode="auto">
          <a:xfrm>
            <a:off x="3017839" y="1781176"/>
            <a:ext cx="16033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100">
                <a:latin typeface="Arial Narrow" pitchFamily="34" charset="0"/>
                <a:sym typeface="Arial Narrow" pitchFamily="34" charset="0"/>
              </a:rPr>
              <a:t>1.0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4" name="Rectangle 75"/>
          <p:cNvSpPr>
            <a:spLocks/>
          </p:cNvSpPr>
          <p:nvPr/>
        </p:nvSpPr>
        <p:spPr bwMode="auto">
          <a:xfrm>
            <a:off x="3571875" y="4762501"/>
            <a:ext cx="635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5" name="Rectangle 76"/>
          <p:cNvSpPr>
            <a:spLocks/>
          </p:cNvSpPr>
          <p:nvPr/>
        </p:nvSpPr>
        <p:spPr bwMode="auto">
          <a:xfrm>
            <a:off x="3832225" y="4762501"/>
            <a:ext cx="635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6" name="Rectangle 77"/>
          <p:cNvSpPr>
            <a:spLocks/>
          </p:cNvSpPr>
          <p:nvPr/>
        </p:nvSpPr>
        <p:spPr bwMode="auto">
          <a:xfrm>
            <a:off x="4097338" y="4762501"/>
            <a:ext cx="635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7" name="Rectangle 78"/>
          <p:cNvSpPr>
            <a:spLocks/>
          </p:cNvSpPr>
          <p:nvPr/>
        </p:nvSpPr>
        <p:spPr bwMode="auto">
          <a:xfrm>
            <a:off x="4359275" y="4762501"/>
            <a:ext cx="635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8" name="Rectangle 79"/>
          <p:cNvSpPr>
            <a:spLocks/>
          </p:cNvSpPr>
          <p:nvPr/>
        </p:nvSpPr>
        <p:spPr bwMode="auto">
          <a:xfrm>
            <a:off x="4587875" y="4762501"/>
            <a:ext cx="128588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10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69" name="Rectangle 80"/>
          <p:cNvSpPr>
            <a:spLocks/>
          </p:cNvSpPr>
          <p:nvPr/>
        </p:nvSpPr>
        <p:spPr bwMode="auto">
          <a:xfrm>
            <a:off x="4851400" y="4762501"/>
            <a:ext cx="128588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12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0" name="Rectangle 81"/>
          <p:cNvSpPr>
            <a:spLocks/>
          </p:cNvSpPr>
          <p:nvPr/>
        </p:nvSpPr>
        <p:spPr bwMode="auto">
          <a:xfrm>
            <a:off x="5113338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14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1" name="Rectangle 82"/>
          <p:cNvSpPr>
            <a:spLocks/>
          </p:cNvSpPr>
          <p:nvPr/>
        </p:nvSpPr>
        <p:spPr bwMode="auto">
          <a:xfrm>
            <a:off x="5375275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16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2" name="Rectangle 83"/>
          <p:cNvSpPr>
            <a:spLocks/>
          </p:cNvSpPr>
          <p:nvPr/>
        </p:nvSpPr>
        <p:spPr bwMode="auto">
          <a:xfrm>
            <a:off x="5638800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18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3" name="Rectangle 84"/>
          <p:cNvSpPr>
            <a:spLocks/>
          </p:cNvSpPr>
          <p:nvPr/>
        </p:nvSpPr>
        <p:spPr bwMode="auto">
          <a:xfrm>
            <a:off x="5899150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20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4" name="Rectangle 85"/>
          <p:cNvSpPr>
            <a:spLocks/>
          </p:cNvSpPr>
          <p:nvPr/>
        </p:nvSpPr>
        <p:spPr bwMode="auto">
          <a:xfrm>
            <a:off x="6162675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22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5" name="Rectangle 86"/>
          <p:cNvSpPr>
            <a:spLocks/>
          </p:cNvSpPr>
          <p:nvPr/>
        </p:nvSpPr>
        <p:spPr bwMode="auto">
          <a:xfrm>
            <a:off x="6424614" y="4762501"/>
            <a:ext cx="12858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24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6" name="Rectangle 87"/>
          <p:cNvSpPr>
            <a:spLocks/>
          </p:cNvSpPr>
          <p:nvPr/>
        </p:nvSpPr>
        <p:spPr bwMode="auto">
          <a:xfrm>
            <a:off x="6684964" y="4762501"/>
            <a:ext cx="12858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26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7" name="Rectangle 88"/>
          <p:cNvSpPr>
            <a:spLocks/>
          </p:cNvSpPr>
          <p:nvPr/>
        </p:nvSpPr>
        <p:spPr bwMode="auto">
          <a:xfrm>
            <a:off x="6950075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28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8" name="Rectangle 89"/>
          <p:cNvSpPr>
            <a:spLocks/>
          </p:cNvSpPr>
          <p:nvPr/>
        </p:nvSpPr>
        <p:spPr bwMode="auto">
          <a:xfrm>
            <a:off x="7212013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30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79" name="Rectangle 90"/>
          <p:cNvSpPr>
            <a:spLocks/>
          </p:cNvSpPr>
          <p:nvPr/>
        </p:nvSpPr>
        <p:spPr bwMode="auto">
          <a:xfrm>
            <a:off x="7472363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32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0" name="Rectangle 91"/>
          <p:cNvSpPr>
            <a:spLocks/>
          </p:cNvSpPr>
          <p:nvPr/>
        </p:nvSpPr>
        <p:spPr bwMode="auto">
          <a:xfrm>
            <a:off x="7735888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34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1" name="Rectangle 92"/>
          <p:cNvSpPr>
            <a:spLocks/>
          </p:cNvSpPr>
          <p:nvPr/>
        </p:nvSpPr>
        <p:spPr bwMode="auto">
          <a:xfrm>
            <a:off x="7999413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36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2" name="Rectangle 93"/>
          <p:cNvSpPr>
            <a:spLocks/>
          </p:cNvSpPr>
          <p:nvPr/>
        </p:nvSpPr>
        <p:spPr bwMode="auto">
          <a:xfrm>
            <a:off x="8259763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38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3" name="Rectangle 94"/>
          <p:cNvSpPr>
            <a:spLocks/>
          </p:cNvSpPr>
          <p:nvPr/>
        </p:nvSpPr>
        <p:spPr bwMode="auto">
          <a:xfrm>
            <a:off x="8521700" y="4762501"/>
            <a:ext cx="128588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40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4" name="Rectangle 95"/>
          <p:cNvSpPr>
            <a:spLocks/>
          </p:cNvSpPr>
          <p:nvPr/>
        </p:nvSpPr>
        <p:spPr bwMode="auto">
          <a:xfrm>
            <a:off x="8786813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42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5" name="Rectangle 96"/>
          <p:cNvSpPr>
            <a:spLocks/>
          </p:cNvSpPr>
          <p:nvPr/>
        </p:nvSpPr>
        <p:spPr bwMode="auto">
          <a:xfrm>
            <a:off x="9047163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44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6" name="Rectangle 97"/>
          <p:cNvSpPr>
            <a:spLocks/>
          </p:cNvSpPr>
          <p:nvPr/>
        </p:nvSpPr>
        <p:spPr bwMode="auto">
          <a:xfrm>
            <a:off x="9309100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46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7" name="Rectangle 98"/>
          <p:cNvSpPr>
            <a:spLocks/>
          </p:cNvSpPr>
          <p:nvPr/>
        </p:nvSpPr>
        <p:spPr bwMode="auto">
          <a:xfrm>
            <a:off x="9572625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48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8" name="Rectangle 99"/>
          <p:cNvSpPr>
            <a:spLocks/>
          </p:cNvSpPr>
          <p:nvPr/>
        </p:nvSpPr>
        <p:spPr bwMode="auto">
          <a:xfrm>
            <a:off x="9832975" y="4762501"/>
            <a:ext cx="128588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50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89" name="Rectangle 100"/>
          <p:cNvSpPr>
            <a:spLocks/>
          </p:cNvSpPr>
          <p:nvPr/>
        </p:nvSpPr>
        <p:spPr bwMode="auto">
          <a:xfrm>
            <a:off x="10096500" y="4762501"/>
            <a:ext cx="127000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52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90" name="Rectangle 101"/>
          <p:cNvSpPr>
            <a:spLocks/>
          </p:cNvSpPr>
          <p:nvPr/>
        </p:nvSpPr>
        <p:spPr bwMode="auto">
          <a:xfrm>
            <a:off x="10358439" y="4762501"/>
            <a:ext cx="12858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100">
                <a:latin typeface="Arial Narrow" pitchFamily="34" charset="0"/>
                <a:sym typeface="Arial Narrow" pitchFamily="34" charset="0"/>
              </a:rPr>
              <a:t>54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grpSp>
        <p:nvGrpSpPr>
          <p:cNvPr id="319591" name="Group 102"/>
          <p:cNvGrpSpPr>
            <a:grpSpLocks/>
          </p:cNvGrpSpPr>
          <p:nvPr/>
        </p:nvGrpSpPr>
        <p:grpSpPr bwMode="auto">
          <a:xfrm>
            <a:off x="3327401" y="1836738"/>
            <a:ext cx="6811963" cy="711200"/>
            <a:chOff x="-1" y="0"/>
            <a:chExt cx="6812276" cy="711093"/>
          </a:xfrm>
        </p:grpSpPr>
        <p:sp>
          <p:nvSpPr>
            <p:cNvPr id="319930" name="AutoShape 103"/>
            <p:cNvSpPr>
              <a:spLocks/>
            </p:cNvSpPr>
            <p:nvPr/>
          </p:nvSpPr>
          <p:spPr bwMode="auto">
            <a:xfrm>
              <a:off x="16061" y="27425"/>
              <a:ext cx="6766386" cy="658202"/>
            </a:xfrm>
            <a:custGeom>
              <a:avLst/>
              <a:gdLst>
                <a:gd name="T0" fmla="*/ 1059814340 w 21600"/>
                <a:gd name="T1" fmla="*/ 10028469 h 21600"/>
                <a:gd name="T2" fmla="*/ 1059814340 w 21600"/>
                <a:gd name="T3" fmla="*/ 10028469 h 21600"/>
                <a:gd name="T4" fmla="*/ 1059814340 w 21600"/>
                <a:gd name="T5" fmla="*/ 10028469 h 21600"/>
                <a:gd name="T6" fmla="*/ 1059814340 w 21600"/>
                <a:gd name="T7" fmla="*/ 100284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406" y="0"/>
                  </a:lnTo>
                  <a:lnTo>
                    <a:pt x="2406" y="321"/>
                  </a:lnTo>
                  <a:lnTo>
                    <a:pt x="3377" y="321"/>
                  </a:lnTo>
                  <a:lnTo>
                    <a:pt x="3377" y="836"/>
                  </a:lnTo>
                  <a:lnTo>
                    <a:pt x="3688" y="836"/>
                  </a:lnTo>
                  <a:lnTo>
                    <a:pt x="3688" y="1157"/>
                  </a:lnTo>
                  <a:lnTo>
                    <a:pt x="3966" y="1157"/>
                  </a:lnTo>
                  <a:lnTo>
                    <a:pt x="3966" y="1446"/>
                  </a:lnTo>
                  <a:lnTo>
                    <a:pt x="4036" y="1446"/>
                  </a:lnTo>
                  <a:lnTo>
                    <a:pt x="4036" y="1768"/>
                  </a:lnTo>
                  <a:lnTo>
                    <a:pt x="4625" y="1768"/>
                  </a:lnTo>
                  <a:lnTo>
                    <a:pt x="4625" y="1993"/>
                  </a:lnTo>
                  <a:lnTo>
                    <a:pt x="4867" y="1993"/>
                  </a:lnTo>
                  <a:lnTo>
                    <a:pt x="4867" y="2282"/>
                  </a:lnTo>
                  <a:lnTo>
                    <a:pt x="4926" y="2282"/>
                  </a:lnTo>
                  <a:lnTo>
                    <a:pt x="4926" y="2604"/>
                  </a:lnTo>
                  <a:lnTo>
                    <a:pt x="5039" y="2604"/>
                  </a:lnTo>
                  <a:lnTo>
                    <a:pt x="5039" y="2893"/>
                  </a:lnTo>
                  <a:lnTo>
                    <a:pt x="5281" y="2893"/>
                  </a:lnTo>
                  <a:lnTo>
                    <a:pt x="5281" y="3214"/>
                  </a:lnTo>
                  <a:lnTo>
                    <a:pt x="5376" y="3214"/>
                  </a:lnTo>
                  <a:lnTo>
                    <a:pt x="5376" y="3439"/>
                  </a:lnTo>
                  <a:lnTo>
                    <a:pt x="5691" y="3439"/>
                  </a:lnTo>
                  <a:lnTo>
                    <a:pt x="5691" y="3729"/>
                  </a:lnTo>
                  <a:lnTo>
                    <a:pt x="5838" y="3729"/>
                  </a:lnTo>
                  <a:lnTo>
                    <a:pt x="5838" y="4050"/>
                  </a:lnTo>
                  <a:lnTo>
                    <a:pt x="6391" y="4050"/>
                  </a:lnTo>
                  <a:lnTo>
                    <a:pt x="6391" y="4339"/>
                  </a:lnTo>
                  <a:lnTo>
                    <a:pt x="6658" y="4339"/>
                  </a:lnTo>
                  <a:lnTo>
                    <a:pt x="6658" y="4950"/>
                  </a:lnTo>
                  <a:lnTo>
                    <a:pt x="6702" y="4950"/>
                  </a:lnTo>
                  <a:lnTo>
                    <a:pt x="6702" y="5239"/>
                  </a:lnTo>
                  <a:lnTo>
                    <a:pt x="6947" y="5239"/>
                  </a:lnTo>
                  <a:lnTo>
                    <a:pt x="6947" y="5561"/>
                  </a:lnTo>
                  <a:lnTo>
                    <a:pt x="7189" y="5561"/>
                  </a:lnTo>
                  <a:lnTo>
                    <a:pt x="7189" y="5786"/>
                  </a:lnTo>
                  <a:lnTo>
                    <a:pt x="7361" y="5786"/>
                  </a:lnTo>
                  <a:lnTo>
                    <a:pt x="7361" y="6075"/>
                  </a:lnTo>
                  <a:lnTo>
                    <a:pt x="7559" y="6075"/>
                  </a:lnTo>
                  <a:lnTo>
                    <a:pt x="7559" y="6396"/>
                  </a:lnTo>
                  <a:lnTo>
                    <a:pt x="8116" y="6396"/>
                  </a:lnTo>
                  <a:lnTo>
                    <a:pt x="8116" y="6686"/>
                  </a:lnTo>
                  <a:lnTo>
                    <a:pt x="8332" y="6686"/>
                  </a:lnTo>
                  <a:lnTo>
                    <a:pt x="8332" y="7007"/>
                  </a:lnTo>
                  <a:lnTo>
                    <a:pt x="8991" y="7007"/>
                  </a:lnTo>
                  <a:lnTo>
                    <a:pt x="8991" y="7232"/>
                  </a:lnTo>
                  <a:lnTo>
                    <a:pt x="9335" y="7232"/>
                  </a:lnTo>
                  <a:lnTo>
                    <a:pt x="9335" y="7618"/>
                  </a:lnTo>
                  <a:lnTo>
                    <a:pt x="9892" y="7618"/>
                  </a:lnTo>
                  <a:lnTo>
                    <a:pt x="9892" y="7843"/>
                  </a:lnTo>
                  <a:lnTo>
                    <a:pt x="10090" y="7843"/>
                  </a:lnTo>
                  <a:lnTo>
                    <a:pt x="10090" y="8132"/>
                  </a:lnTo>
                  <a:lnTo>
                    <a:pt x="10166" y="8132"/>
                  </a:lnTo>
                  <a:lnTo>
                    <a:pt x="10166" y="8743"/>
                  </a:lnTo>
                  <a:lnTo>
                    <a:pt x="10306" y="8743"/>
                  </a:lnTo>
                  <a:lnTo>
                    <a:pt x="10306" y="9064"/>
                  </a:lnTo>
                  <a:lnTo>
                    <a:pt x="10437" y="9064"/>
                  </a:lnTo>
                  <a:lnTo>
                    <a:pt x="10437" y="9354"/>
                  </a:lnTo>
                  <a:lnTo>
                    <a:pt x="10540" y="9354"/>
                  </a:lnTo>
                  <a:lnTo>
                    <a:pt x="10540" y="9675"/>
                  </a:lnTo>
                  <a:lnTo>
                    <a:pt x="11397" y="9675"/>
                  </a:lnTo>
                  <a:lnTo>
                    <a:pt x="11397" y="9900"/>
                  </a:lnTo>
                  <a:lnTo>
                    <a:pt x="11631" y="9900"/>
                  </a:lnTo>
                  <a:lnTo>
                    <a:pt x="11631" y="10189"/>
                  </a:lnTo>
                  <a:lnTo>
                    <a:pt x="11873" y="10189"/>
                  </a:lnTo>
                  <a:lnTo>
                    <a:pt x="11873" y="10511"/>
                  </a:lnTo>
                  <a:lnTo>
                    <a:pt x="12140" y="10511"/>
                  </a:lnTo>
                  <a:lnTo>
                    <a:pt x="12140" y="10800"/>
                  </a:lnTo>
                  <a:lnTo>
                    <a:pt x="13312" y="10800"/>
                  </a:lnTo>
                  <a:lnTo>
                    <a:pt x="13312" y="11121"/>
                  </a:lnTo>
                  <a:lnTo>
                    <a:pt x="13561" y="11121"/>
                  </a:lnTo>
                  <a:lnTo>
                    <a:pt x="13561" y="11636"/>
                  </a:lnTo>
                  <a:lnTo>
                    <a:pt x="13668" y="11636"/>
                  </a:lnTo>
                  <a:lnTo>
                    <a:pt x="13668" y="11957"/>
                  </a:lnTo>
                  <a:lnTo>
                    <a:pt x="14766" y="11957"/>
                  </a:lnTo>
                  <a:lnTo>
                    <a:pt x="14766" y="12568"/>
                  </a:lnTo>
                  <a:lnTo>
                    <a:pt x="14924" y="12568"/>
                  </a:lnTo>
                  <a:lnTo>
                    <a:pt x="14924" y="12793"/>
                  </a:lnTo>
                  <a:lnTo>
                    <a:pt x="15883" y="12793"/>
                  </a:lnTo>
                  <a:lnTo>
                    <a:pt x="15883" y="13404"/>
                  </a:lnTo>
                  <a:lnTo>
                    <a:pt x="16066" y="13404"/>
                  </a:lnTo>
                  <a:lnTo>
                    <a:pt x="16066" y="13918"/>
                  </a:lnTo>
                  <a:lnTo>
                    <a:pt x="16195" y="13918"/>
                  </a:lnTo>
                  <a:lnTo>
                    <a:pt x="16195" y="14304"/>
                  </a:lnTo>
                  <a:lnTo>
                    <a:pt x="17469" y="14304"/>
                  </a:lnTo>
                  <a:lnTo>
                    <a:pt x="17469" y="15139"/>
                  </a:lnTo>
                  <a:lnTo>
                    <a:pt x="20388" y="15139"/>
                  </a:lnTo>
                  <a:lnTo>
                    <a:pt x="20388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rgbClr val="136C72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grpSp>
          <p:nvGrpSpPr>
            <p:cNvPr id="319931" name="Group 104"/>
            <p:cNvGrpSpPr>
              <a:grpSpLocks/>
            </p:cNvGrpSpPr>
            <p:nvPr/>
          </p:nvGrpSpPr>
          <p:grpSpPr bwMode="auto">
            <a:xfrm>
              <a:off x="-1" y="0"/>
              <a:ext cx="6812276" cy="711093"/>
              <a:chOff x="-1" y="0"/>
              <a:chExt cx="6812276" cy="711093"/>
            </a:xfrm>
          </p:grpSpPr>
          <p:sp>
            <p:nvSpPr>
              <p:cNvPr id="319932" name="Line 105"/>
              <p:cNvSpPr>
                <a:spLocks noChangeShapeType="1"/>
              </p:cNvSpPr>
              <p:nvPr/>
            </p:nvSpPr>
            <p:spPr bwMode="auto">
              <a:xfrm>
                <a:off x="6782446" y="65820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33" name="Line 106"/>
              <p:cNvSpPr>
                <a:spLocks noChangeShapeType="1"/>
              </p:cNvSpPr>
              <p:nvPr/>
            </p:nvSpPr>
            <p:spPr bwMode="auto">
              <a:xfrm>
                <a:off x="6749176" y="685626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34" name="Line 107"/>
              <p:cNvSpPr>
                <a:spLocks noChangeShapeType="1"/>
              </p:cNvSpPr>
              <p:nvPr/>
            </p:nvSpPr>
            <p:spPr bwMode="auto">
              <a:xfrm>
                <a:off x="5468863" y="435862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35" name="Line 108"/>
              <p:cNvSpPr>
                <a:spLocks noChangeShapeType="1"/>
              </p:cNvSpPr>
              <p:nvPr/>
            </p:nvSpPr>
            <p:spPr bwMode="auto">
              <a:xfrm>
                <a:off x="5436741" y="463287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36" name="Line 109"/>
              <p:cNvSpPr>
                <a:spLocks noChangeShapeType="1"/>
              </p:cNvSpPr>
              <p:nvPr/>
            </p:nvSpPr>
            <p:spPr bwMode="auto">
              <a:xfrm>
                <a:off x="5089129" y="435862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37" name="Line 110"/>
              <p:cNvSpPr>
                <a:spLocks noChangeShapeType="1"/>
              </p:cNvSpPr>
              <p:nvPr/>
            </p:nvSpPr>
            <p:spPr bwMode="auto">
              <a:xfrm>
                <a:off x="5057006" y="463287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38" name="Line 111"/>
              <p:cNvSpPr>
                <a:spLocks noChangeShapeType="1"/>
              </p:cNvSpPr>
              <p:nvPr/>
            </p:nvSpPr>
            <p:spPr bwMode="auto">
              <a:xfrm>
                <a:off x="5045534" y="41039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39" name="Line 112"/>
              <p:cNvSpPr>
                <a:spLocks noChangeShapeType="1"/>
              </p:cNvSpPr>
              <p:nvPr/>
            </p:nvSpPr>
            <p:spPr bwMode="auto">
              <a:xfrm>
                <a:off x="5013411" y="437821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0" name="Line 113"/>
              <p:cNvSpPr>
                <a:spLocks noChangeShapeType="1"/>
              </p:cNvSpPr>
              <p:nvPr/>
            </p:nvSpPr>
            <p:spPr bwMode="auto">
              <a:xfrm>
                <a:off x="5057006" y="417252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1" name="Line 114"/>
              <p:cNvSpPr>
                <a:spLocks noChangeShapeType="1"/>
              </p:cNvSpPr>
              <p:nvPr/>
            </p:nvSpPr>
            <p:spPr bwMode="auto">
              <a:xfrm>
                <a:off x="5023737" y="444677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2" name="Line 115"/>
              <p:cNvSpPr>
                <a:spLocks noChangeShapeType="1"/>
              </p:cNvSpPr>
              <p:nvPr/>
            </p:nvSpPr>
            <p:spPr bwMode="auto">
              <a:xfrm>
                <a:off x="5023736" y="41039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3" name="Line 116"/>
              <p:cNvSpPr>
                <a:spLocks noChangeShapeType="1"/>
              </p:cNvSpPr>
              <p:nvPr/>
            </p:nvSpPr>
            <p:spPr bwMode="auto">
              <a:xfrm>
                <a:off x="4991614" y="437821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4" name="Line 117"/>
              <p:cNvSpPr>
                <a:spLocks noChangeShapeType="1"/>
              </p:cNvSpPr>
              <p:nvPr/>
            </p:nvSpPr>
            <p:spPr bwMode="auto">
              <a:xfrm>
                <a:off x="4991614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5" name="Line 118"/>
              <p:cNvSpPr>
                <a:spLocks noChangeShapeType="1"/>
              </p:cNvSpPr>
              <p:nvPr/>
            </p:nvSpPr>
            <p:spPr bwMode="auto">
              <a:xfrm>
                <a:off x="4959491" y="419211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6" name="Line 119"/>
              <p:cNvSpPr>
                <a:spLocks noChangeShapeType="1"/>
              </p:cNvSpPr>
              <p:nvPr/>
            </p:nvSpPr>
            <p:spPr bwMode="auto">
              <a:xfrm>
                <a:off x="4695628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7" name="Line 120"/>
              <p:cNvSpPr>
                <a:spLocks noChangeShapeType="1"/>
              </p:cNvSpPr>
              <p:nvPr/>
            </p:nvSpPr>
            <p:spPr bwMode="auto">
              <a:xfrm>
                <a:off x="4665800" y="419211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8" name="Line 121"/>
              <p:cNvSpPr>
                <a:spLocks noChangeShapeType="1"/>
              </p:cNvSpPr>
              <p:nvPr/>
            </p:nvSpPr>
            <p:spPr bwMode="auto">
              <a:xfrm>
                <a:off x="4633677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49" name="Line 122"/>
              <p:cNvSpPr>
                <a:spLocks noChangeShapeType="1"/>
              </p:cNvSpPr>
              <p:nvPr/>
            </p:nvSpPr>
            <p:spPr bwMode="auto">
              <a:xfrm>
                <a:off x="4600407" y="391786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0" name="Line 123"/>
              <p:cNvSpPr>
                <a:spLocks noChangeShapeType="1"/>
              </p:cNvSpPr>
              <p:nvPr/>
            </p:nvSpPr>
            <p:spPr bwMode="auto">
              <a:xfrm>
                <a:off x="4305568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1" name="Line 124"/>
              <p:cNvSpPr>
                <a:spLocks noChangeShapeType="1"/>
              </p:cNvSpPr>
              <p:nvPr/>
            </p:nvSpPr>
            <p:spPr bwMode="auto">
              <a:xfrm>
                <a:off x="4275740" y="391786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2" name="Line 125"/>
              <p:cNvSpPr>
                <a:spLocks noChangeShapeType="1"/>
              </p:cNvSpPr>
              <p:nvPr/>
            </p:nvSpPr>
            <p:spPr bwMode="auto">
              <a:xfrm>
                <a:off x="4297537" y="354567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3" name="Line 126"/>
              <p:cNvSpPr>
                <a:spLocks noChangeShapeType="1"/>
              </p:cNvSpPr>
              <p:nvPr/>
            </p:nvSpPr>
            <p:spPr bwMode="auto">
              <a:xfrm>
                <a:off x="4264268" y="381992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4" name="Line 127"/>
              <p:cNvSpPr>
                <a:spLocks noChangeShapeType="1"/>
              </p:cNvSpPr>
              <p:nvPr/>
            </p:nvSpPr>
            <p:spPr bwMode="auto">
              <a:xfrm>
                <a:off x="4264268" y="354567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5" name="Line 128"/>
              <p:cNvSpPr>
                <a:spLocks noChangeShapeType="1"/>
              </p:cNvSpPr>
              <p:nvPr/>
            </p:nvSpPr>
            <p:spPr bwMode="auto">
              <a:xfrm>
                <a:off x="4232145" y="381992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6" name="Line 129"/>
              <p:cNvSpPr>
                <a:spLocks noChangeShapeType="1"/>
              </p:cNvSpPr>
              <p:nvPr/>
            </p:nvSpPr>
            <p:spPr bwMode="auto">
              <a:xfrm>
                <a:off x="4253942" y="337915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7" name="Line 130"/>
              <p:cNvSpPr>
                <a:spLocks noChangeShapeType="1"/>
              </p:cNvSpPr>
              <p:nvPr/>
            </p:nvSpPr>
            <p:spPr bwMode="auto">
              <a:xfrm>
                <a:off x="4220673" y="366320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8" name="Line 131"/>
              <p:cNvSpPr>
                <a:spLocks noChangeShapeType="1"/>
              </p:cNvSpPr>
              <p:nvPr/>
            </p:nvSpPr>
            <p:spPr bwMode="auto">
              <a:xfrm>
                <a:off x="3385487" y="291881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59" name="Line 132"/>
              <p:cNvSpPr>
                <a:spLocks noChangeShapeType="1"/>
              </p:cNvSpPr>
              <p:nvPr/>
            </p:nvSpPr>
            <p:spPr bwMode="auto">
              <a:xfrm>
                <a:off x="3407284" y="291881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0" name="Line 133"/>
              <p:cNvSpPr>
                <a:spLocks noChangeShapeType="1"/>
              </p:cNvSpPr>
              <p:nvPr/>
            </p:nvSpPr>
            <p:spPr bwMode="auto">
              <a:xfrm>
                <a:off x="3067703" y="231154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1" name="Line 134"/>
              <p:cNvSpPr>
                <a:spLocks noChangeShapeType="1"/>
              </p:cNvSpPr>
              <p:nvPr/>
            </p:nvSpPr>
            <p:spPr bwMode="auto">
              <a:xfrm>
                <a:off x="2767127" y="212544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2" name="Line 135"/>
              <p:cNvSpPr>
                <a:spLocks noChangeShapeType="1"/>
              </p:cNvSpPr>
              <p:nvPr/>
            </p:nvSpPr>
            <p:spPr bwMode="auto">
              <a:xfrm>
                <a:off x="2785483" y="212544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3" name="Line 136"/>
              <p:cNvSpPr>
                <a:spLocks noChangeShapeType="1"/>
              </p:cNvSpPr>
              <p:nvPr/>
            </p:nvSpPr>
            <p:spPr bwMode="auto">
              <a:xfrm>
                <a:off x="2506706" y="194913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4" name="Line 137"/>
              <p:cNvSpPr>
                <a:spLocks noChangeShapeType="1"/>
              </p:cNvSpPr>
              <p:nvPr/>
            </p:nvSpPr>
            <p:spPr bwMode="auto">
              <a:xfrm>
                <a:off x="2471141" y="194913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5" name="Line 138"/>
              <p:cNvSpPr>
                <a:spLocks noChangeShapeType="1"/>
              </p:cNvSpPr>
              <p:nvPr/>
            </p:nvSpPr>
            <p:spPr bwMode="auto">
              <a:xfrm>
                <a:off x="2083376" y="132227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6" name="Line 139"/>
              <p:cNvSpPr>
                <a:spLocks noChangeShapeType="1"/>
              </p:cNvSpPr>
              <p:nvPr/>
            </p:nvSpPr>
            <p:spPr bwMode="auto">
              <a:xfrm>
                <a:off x="976296" y="6855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7" name="Line 140"/>
              <p:cNvSpPr>
                <a:spLocks noChangeShapeType="1"/>
              </p:cNvSpPr>
              <p:nvPr/>
            </p:nvSpPr>
            <p:spPr bwMode="auto">
              <a:xfrm>
                <a:off x="932701" y="6855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8" name="Line 141"/>
              <p:cNvSpPr>
                <a:spLocks noChangeShapeType="1"/>
              </p:cNvSpPr>
              <p:nvPr/>
            </p:nvSpPr>
            <p:spPr bwMode="auto">
              <a:xfrm>
                <a:off x="867308" y="6855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69" name="Line 142"/>
              <p:cNvSpPr>
                <a:spLocks noChangeShapeType="1"/>
              </p:cNvSpPr>
              <p:nvPr/>
            </p:nvSpPr>
            <p:spPr bwMode="auto">
              <a:xfrm>
                <a:off x="606886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0" name="Line 143"/>
              <p:cNvSpPr>
                <a:spLocks noChangeShapeType="1"/>
              </p:cNvSpPr>
              <p:nvPr/>
            </p:nvSpPr>
            <p:spPr bwMode="auto">
              <a:xfrm>
                <a:off x="455452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1" name="Line 144"/>
              <p:cNvSpPr>
                <a:spLocks noChangeShapeType="1"/>
              </p:cNvSpPr>
              <p:nvPr/>
            </p:nvSpPr>
            <p:spPr bwMode="auto">
              <a:xfrm>
                <a:off x="401531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2" name="Line 145"/>
              <p:cNvSpPr>
                <a:spLocks noChangeShapeType="1"/>
              </p:cNvSpPr>
              <p:nvPr/>
            </p:nvSpPr>
            <p:spPr bwMode="auto">
              <a:xfrm>
                <a:off x="390059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3" name="Line 146"/>
              <p:cNvSpPr>
                <a:spLocks noChangeShapeType="1"/>
              </p:cNvSpPr>
              <p:nvPr/>
            </p:nvSpPr>
            <p:spPr bwMode="auto">
              <a:xfrm>
                <a:off x="336139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4" name="Line 147"/>
              <p:cNvSpPr>
                <a:spLocks noChangeShapeType="1"/>
              </p:cNvSpPr>
              <p:nvPr/>
            </p:nvSpPr>
            <p:spPr bwMode="auto">
              <a:xfrm>
                <a:off x="300575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5" name="Line 148"/>
              <p:cNvSpPr>
                <a:spLocks noChangeShapeType="1"/>
              </p:cNvSpPr>
              <p:nvPr/>
            </p:nvSpPr>
            <p:spPr bwMode="auto">
              <a:xfrm>
                <a:off x="270747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6" name="Line 149"/>
              <p:cNvSpPr>
                <a:spLocks noChangeShapeType="1"/>
              </p:cNvSpPr>
              <p:nvPr/>
            </p:nvSpPr>
            <p:spPr bwMode="auto">
              <a:xfrm>
                <a:off x="260422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7" name="Line 150"/>
              <p:cNvSpPr>
                <a:spLocks noChangeShapeType="1"/>
              </p:cNvSpPr>
              <p:nvPr/>
            </p:nvSpPr>
            <p:spPr bwMode="auto">
              <a:xfrm>
                <a:off x="195029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8" name="Line 151"/>
              <p:cNvSpPr>
                <a:spLocks noChangeShapeType="1"/>
              </p:cNvSpPr>
              <p:nvPr/>
            </p:nvSpPr>
            <p:spPr bwMode="auto">
              <a:xfrm>
                <a:off x="127343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79" name="Line 152"/>
              <p:cNvSpPr>
                <a:spLocks noChangeShapeType="1"/>
              </p:cNvSpPr>
              <p:nvPr/>
            </p:nvSpPr>
            <p:spPr bwMode="auto">
              <a:xfrm>
                <a:off x="119312" y="0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0" name="Line 153"/>
              <p:cNvSpPr>
                <a:spLocks noChangeShapeType="1"/>
              </p:cNvSpPr>
              <p:nvPr/>
            </p:nvSpPr>
            <p:spPr bwMode="auto">
              <a:xfrm>
                <a:off x="3458910" y="291881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1" name="Line 154"/>
              <p:cNvSpPr>
                <a:spLocks noChangeShapeType="1"/>
              </p:cNvSpPr>
              <p:nvPr/>
            </p:nvSpPr>
            <p:spPr bwMode="auto">
              <a:xfrm>
                <a:off x="3483001" y="291881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2" name="Line 155"/>
              <p:cNvSpPr>
                <a:spLocks noChangeShapeType="1"/>
              </p:cNvSpPr>
              <p:nvPr/>
            </p:nvSpPr>
            <p:spPr bwMode="auto">
              <a:xfrm>
                <a:off x="3960250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3" name="Line 156"/>
              <p:cNvSpPr>
                <a:spLocks noChangeShapeType="1"/>
              </p:cNvSpPr>
              <p:nvPr/>
            </p:nvSpPr>
            <p:spPr bwMode="auto">
              <a:xfrm>
                <a:off x="3982048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4" name="Line 157"/>
              <p:cNvSpPr>
                <a:spLocks noChangeShapeType="1"/>
              </p:cNvSpPr>
              <p:nvPr/>
            </p:nvSpPr>
            <p:spPr bwMode="auto">
              <a:xfrm>
                <a:off x="3990079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5" name="Line 158"/>
              <p:cNvSpPr>
                <a:spLocks noChangeShapeType="1"/>
              </p:cNvSpPr>
              <p:nvPr/>
            </p:nvSpPr>
            <p:spPr bwMode="auto">
              <a:xfrm>
                <a:off x="3840938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6" name="Line 159"/>
              <p:cNvSpPr>
                <a:spLocks noChangeShapeType="1"/>
              </p:cNvSpPr>
              <p:nvPr/>
            </p:nvSpPr>
            <p:spPr bwMode="auto">
              <a:xfrm>
                <a:off x="3836349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7" name="Line 160"/>
              <p:cNvSpPr>
                <a:spLocks noChangeShapeType="1"/>
              </p:cNvSpPr>
              <p:nvPr/>
            </p:nvSpPr>
            <p:spPr bwMode="auto">
              <a:xfrm>
                <a:off x="3848969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8" name="Line 161"/>
              <p:cNvSpPr>
                <a:spLocks noChangeShapeType="1"/>
              </p:cNvSpPr>
              <p:nvPr/>
            </p:nvSpPr>
            <p:spPr bwMode="auto">
              <a:xfrm>
                <a:off x="3900594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89" name="Line 162"/>
              <p:cNvSpPr>
                <a:spLocks noChangeShapeType="1"/>
              </p:cNvSpPr>
              <p:nvPr/>
            </p:nvSpPr>
            <p:spPr bwMode="auto">
              <a:xfrm>
                <a:off x="3896005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0" name="Line 163"/>
              <p:cNvSpPr>
                <a:spLocks noChangeShapeType="1"/>
              </p:cNvSpPr>
              <p:nvPr/>
            </p:nvSpPr>
            <p:spPr bwMode="auto">
              <a:xfrm>
                <a:off x="3908625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1" name="Line 164"/>
              <p:cNvSpPr>
                <a:spLocks noChangeShapeType="1"/>
              </p:cNvSpPr>
              <p:nvPr/>
            </p:nvSpPr>
            <p:spPr bwMode="auto">
              <a:xfrm>
                <a:off x="3928128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2" name="Line 165"/>
              <p:cNvSpPr>
                <a:spLocks noChangeShapeType="1"/>
              </p:cNvSpPr>
              <p:nvPr/>
            </p:nvSpPr>
            <p:spPr bwMode="auto">
              <a:xfrm>
                <a:off x="3922392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3" name="Line 166"/>
              <p:cNvSpPr>
                <a:spLocks noChangeShapeType="1"/>
              </p:cNvSpPr>
              <p:nvPr/>
            </p:nvSpPr>
            <p:spPr bwMode="auto">
              <a:xfrm>
                <a:off x="3914361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4" name="Line 167"/>
              <p:cNvSpPr>
                <a:spLocks noChangeShapeType="1"/>
              </p:cNvSpPr>
              <p:nvPr/>
            </p:nvSpPr>
            <p:spPr bwMode="auto">
              <a:xfrm>
                <a:off x="4139219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5" name="Line 168"/>
              <p:cNvSpPr>
                <a:spLocks noChangeShapeType="1"/>
              </p:cNvSpPr>
              <p:nvPr/>
            </p:nvSpPr>
            <p:spPr bwMode="auto">
              <a:xfrm>
                <a:off x="4134630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6" name="Line 169"/>
              <p:cNvSpPr>
                <a:spLocks noChangeShapeType="1"/>
              </p:cNvSpPr>
              <p:nvPr/>
            </p:nvSpPr>
            <p:spPr bwMode="auto">
              <a:xfrm>
                <a:off x="4148397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7" name="Line 170"/>
              <p:cNvSpPr>
                <a:spLocks noChangeShapeType="1"/>
              </p:cNvSpPr>
              <p:nvPr/>
            </p:nvSpPr>
            <p:spPr bwMode="auto">
              <a:xfrm>
                <a:off x="4152986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8" name="Line 171"/>
              <p:cNvSpPr>
                <a:spLocks noChangeShapeType="1"/>
              </p:cNvSpPr>
              <p:nvPr/>
            </p:nvSpPr>
            <p:spPr bwMode="auto">
              <a:xfrm>
                <a:off x="4359488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99" name="Line 172"/>
              <p:cNvSpPr>
                <a:spLocks noChangeShapeType="1"/>
              </p:cNvSpPr>
              <p:nvPr/>
            </p:nvSpPr>
            <p:spPr bwMode="auto">
              <a:xfrm>
                <a:off x="4351458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0" name="Line 173"/>
              <p:cNvSpPr>
                <a:spLocks noChangeShapeType="1"/>
              </p:cNvSpPr>
              <p:nvPr/>
            </p:nvSpPr>
            <p:spPr bwMode="auto">
              <a:xfrm>
                <a:off x="4367519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1" name="Line 174"/>
              <p:cNvSpPr>
                <a:spLocks noChangeShapeType="1"/>
              </p:cNvSpPr>
              <p:nvPr/>
            </p:nvSpPr>
            <p:spPr bwMode="auto">
              <a:xfrm>
                <a:off x="4375549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2" name="Line 175"/>
              <p:cNvSpPr>
                <a:spLocks noChangeShapeType="1"/>
              </p:cNvSpPr>
              <p:nvPr/>
            </p:nvSpPr>
            <p:spPr bwMode="auto">
              <a:xfrm>
                <a:off x="4391610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3" name="Line 176"/>
              <p:cNvSpPr>
                <a:spLocks noChangeShapeType="1"/>
              </p:cNvSpPr>
              <p:nvPr/>
            </p:nvSpPr>
            <p:spPr bwMode="auto">
              <a:xfrm>
                <a:off x="4383580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4" name="Line 177"/>
              <p:cNvSpPr>
                <a:spLocks noChangeShapeType="1"/>
              </p:cNvSpPr>
              <p:nvPr/>
            </p:nvSpPr>
            <p:spPr bwMode="auto">
              <a:xfrm>
                <a:off x="4399641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5" name="Line 178"/>
              <p:cNvSpPr>
                <a:spLocks noChangeShapeType="1"/>
              </p:cNvSpPr>
              <p:nvPr/>
            </p:nvSpPr>
            <p:spPr bwMode="auto">
              <a:xfrm>
                <a:off x="4408819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6" name="Line 179"/>
              <p:cNvSpPr>
                <a:spLocks noChangeShapeType="1"/>
              </p:cNvSpPr>
              <p:nvPr/>
            </p:nvSpPr>
            <p:spPr bwMode="auto">
              <a:xfrm>
                <a:off x="4424880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7" name="Line 180"/>
              <p:cNvSpPr>
                <a:spLocks noChangeShapeType="1"/>
              </p:cNvSpPr>
              <p:nvPr/>
            </p:nvSpPr>
            <p:spPr bwMode="auto">
              <a:xfrm>
                <a:off x="4416849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8" name="Line 181"/>
              <p:cNvSpPr>
                <a:spLocks noChangeShapeType="1"/>
              </p:cNvSpPr>
              <p:nvPr/>
            </p:nvSpPr>
            <p:spPr bwMode="auto">
              <a:xfrm>
                <a:off x="4432911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09" name="Line 182"/>
              <p:cNvSpPr>
                <a:spLocks noChangeShapeType="1"/>
              </p:cNvSpPr>
              <p:nvPr/>
            </p:nvSpPr>
            <p:spPr bwMode="auto">
              <a:xfrm>
                <a:off x="4440942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0" name="Line 183"/>
              <p:cNvSpPr>
                <a:spLocks noChangeShapeType="1"/>
              </p:cNvSpPr>
              <p:nvPr/>
            </p:nvSpPr>
            <p:spPr bwMode="auto">
              <a:xfrm>
                <a:off x="4457003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1" name="Line 184"/>
              <p:cNvSpPr>
                <a:spLocks noChangeShapeType="1"/>
              </p:cNvSpPr>
              <p:nvPr/>
            </p:nvSpPr>
            <p:spPr bwMode="auto">
              <a:xfrm>
                <a:off x="4448972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2" name="Line 185"/>
              <p:cNvSpPr>
                <a:spLocks noChangeShapeType="1"/>
              </p:cNvSpPr>
              <p:nvPr/>
            </p:nvSpPr>
            <p:spPr bwMode="auto">
              <a:xfrm>
                <a:off x="4465033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3" name="Line 186"/>
              <p:cNvSpPr>
                <a:spLocks noChangeShapeType="1"/>
              </p:cNvSpPr>
              <p:nvPr/>
            </p:nvSpPr>
            <p:spPr bwMode="auto">
              <a:xfrm>
                <a:off x="4473064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4" name="Line 187"/>
              <p:cNvSpPr>
                <a:spLocks noChangeShapeType="1"/>
              </p:cNvSpPr>
              <p:nvPr/>
            </p:nvSpPr>
            <p:spPr bwMode="auto">
              <a:xfrm>
                <a:off x="4484537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5" name="Line 188"/>
              <p:cNvSpPr>
                <a:spLocks noChangeShapeType="1"/>
              </p:cNvSpPr>
              <p:nvPr/>
            </p:nvSpPr>
            <p:spPr bwMode="auto">
              <a:xfrm>
                <a:off x="4492567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6" name="Line 189"/>
              <p:cNvSpPr>
                <a:spLocks noChangeShapeType="1"/>
              </p:cNvSpPr>
              <p:nvPr/>
            </p:nvSpPr>
            <p:spPr bwMode="auto">
              <a:xfrm>
                <a:off x="4508628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7" name="Line 190"/>
              <p:cNvSpPr>
                <a:spLocks noChangeShapeType="1"/>
              </p:cNvSpPr>
              <p:nvPr/>
            </p:nvSpPr>
            <p:spPr bwMode="auto">
              <a:xfrm>
                <a:off x="4500598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8" name="Line 191"/>
              <p:cNvSpPr>
                <a:spLocks noChangeShapeType="1"/>
              </p:cNvSpPr>
              <p:nvPr/>
            </p:nvSpPr>
            <p:spPr bwMode="auto">
              <a:xfrm>
                <a:off x="4516659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19" name="Line 192"/>
              <p:cNvSpPr>
                <a:spLocks noChangeShapeType="1"/>
              </p:cNvSpPr>
              <p:nvPr/>
            </p:nvSpPr>
            <p:spPr bwMode="auto">
              <a:xfrm>
                <a:off x="4524689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0" name="Line 193"/>
              <p:cNvSpPr>
                <a:spLocks noChangeShapeType="1"/>
              </p:cNvSpPr>
              <p:nvPr/>
            </p:nvSpPr>
            <p:spPr bwMode="auto">
              <a:xfrm>
                <a:off x="4540751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1" name="Line 194"/>
              <p:cNvSpPr>
                <a:spLocks noChangeShapeType="1"/>
              </p:cNvSpPr>
              <p:nvPr/>
            </p:nvSpPr>
            <p:spPr bwMode="auto">
              <a:xfrm>
                <a:off x="4532721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2" name="Line 195"/>
              <p:cNvSpPr>
                <a:spLocks noChangeShapeType="1"/>
              </p:cNvSpPr>
              <p:nvPr/>
            </p:nvSpPr>
            <p:spPr bwMode="auto">
              <a:xfrm>
                <a:off x="4549929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3" name="Line 196"/>
              <p:cNvSpPr>
                <a:spLocks noChangeShapeType="1"/>
              </p:cNvSpPr>
              <p:nvPr/>
            </p:nvSpPr>
            <p:spPr bwMode="auto">
              <a:xfrm>
                <a:off x="4557960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4" name="Line 197"/>
              <p:cNvSpPr>
                <a:spLocks noChangeShapeType="1"/>
              </p:cNvSpPr>
              <p:nvPr/>
            </p:nvSpPr>
            <p:spPr bwMode="auto">
              <a:xfrm>
                <a:off x="4565990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5" name="Line 198"/>
              <p:cNvSpPr>
                <a:spLocks noChangeShapeType="1"/>
              </p:cNvSpPr>
              <p:nvPr/>
            </p:nvSpPr>
            <p:spPr bwMode="auto">
              <a:xfrm>
                <a:off x="4574021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6" name="Line 199"/>
              <p:cNvSpPr>
                <a:spLocks noChangeShapeType="1"/>
              </p:cNvSpPr>
              <p:nvPr/>
            </p:nvSpPr>
            <p:spPr bwMode="auto">
              <a:xfrm>
                <a:off x="4582051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7" name="Line 200"/>
              <p:cNvSpPr>
                <a:spLocks noChangeShapeType="1"/>
              </p:cNvSpPr>
              <p:nvPr/>
            </p:nvSpPr>
            <p:spPr bwMode="auto">
              <a:xfrm>
                <a:off x="4598112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8" name="Line 201"/>
              <p:cNvSpPr>
                <a:spLocks noChangeShapeType="1"/>
              </p:cNvSpPr>
              <p:nvPr/>
            </p:nvSpPr>
            <p:spPr bwMode="auto">
              <a:xfrm>
                <a:off x="4590082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29" name="Line 202"/>
              <p:cNvSpPr>
                <a:spLocks noChangeShapeType="1"/>
              </p:cNvSpPr>
              <p:nvPr/>
            </p:nvSpPr>
            <p:spPr bwMode="auto">
              <a:xfrm>
                <a:off x="4728897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0" name="Line 203"/>
              <p:cNvSpPr>
                <a:spLocks noChangeShapeType="1"/>
              </p:cNvSpPr>
              <p:nvPr/>
            </p:nvSpPr>
            <p:spPr bwMode="auto">
              <a:xfrm>
                <a:off x="4665800" y="381992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1" name="Line 204"/>
              <p:cNvSpPr>
                <a:spLocks noChangeShapeType="1"/>
              </p:cNvSpPr>
              <p:nvPr/>
            </p:nvSpPr>
            <p:spPr bwMode="auto">
              <a:xfrm>
                <a:off x="4703658" y="393745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2" name="Line 205"/>
              <p:cNvSpPr>
                <a:spLocks noChangeShapeType="1"/>
              </p:cNvSpPr>
              <p:nvPr/>
            </p:nvSpPr>
            <p:spPr bwMode="auto">
              <a:xfrm>
                <a:off x="4709394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3" name="Line 206"/>
              <p:cNvSpPr>
                <a:spLocks noChangeShapeType="1"/>
              </p:cNvSpPr>
              <p:nvPr/>
            </p:nvSpPr>
            <p:spPr bwMode="auto">
              <a:xfrm>
                <a:off x="4744959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4" name="Line 207"/>
              <p:cNvSpPr>
                <a:spLocks noChangeShapeType="1"/>
              </p:cNvSpPr>
              <p:nvPr/>
            </p:nvSpPr>
            <p:spPr bwMode="auto">
              <a:xfrm>
                <a:off x="4752989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5" name="Line 208"/>
              <p:cNvSpPr>
                <a:spLocks noChangeShapeType="1"/>
              </p:cNvSpPr>
              <p:nvPr/>
            </p:nvSpPr>
            <p:spPr bwMode="auto">
              <a:xfrm>
                <a:off x="4771345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6" name="Line 209"/>
              <p:cNvSpPr>
                <a:spLocks noChangeShapeType="1"/>
              </p:cNvSpPr>
              <p:nvPr/>
            </p:nvSpPr>
            <p:spPr bwMode="auto">
              <a:xfrm>
                <a:off x="4848210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7" name="Line 210"/>
              <p:cNvSpPr>
                <a:spLocks noChangeShapeType="1"/>
              </p:cNvSpPr>
              <p:nvPr/>
            </p:nvSpPr>
            <p:spPr bwMode="auto">
              <a:xfrm>
                <a:off x="4915897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8" name="Line 211"/>
              <p:cNvSpPr>
                <a:spLocks noChangeShapeType="1"/>
              </p:cNvSpPr>
              <p:nvPr/>
            </p:nvSpPr>
            <p:spPr bwMode="auto">
              <a:xfrm>
                <a:off x="4983583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39" name="Line 212"/>
              <p:cNvSpPr>
                <a:spLocks noChangeShapeType="1"/>
              </p:cNvSpPr>
              <p:nvPr/>
            </p:nvSpPr>
            <p:spPr bwMode="auto">
              <a:xfrm>
                <a:off x="4981289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0" name="Line 213"/>
              <p:cNvSpPr>
                <a:spLocks noChangeShapeType="1"/>
              </p:cNvSpPr>
              <p:nvPr/>
            </p:nvSpPr>
            <p:spPr bwMode="auto">
              <a:xfrm>
                <a:off x="4736928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1" name="Line 214"/>
              <p:cNvSpPr>
                <a:spLocks noChangeShapeType="1"/>
              </p:cNvSpPr>
              <p:nvPr/>
            </p:nvSpPr>
            <p:spPr bwMode="auto">
              <a:xfrm>
                <a:off x="4934252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2" name="Line 215"/>
              <p:cNvSpPr>
                <a:spLocks noChangeShapeType="1"/>
              </p:cNvSpPr>
              <p:nvPr/>
            </p:nvSpPr>
            <p:spPr bwMode="auto">
              <a:xfrm>
                <a:off x="4948019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3" name="Line 216"/>
              <p:cNvSpPr>
                <a:spLocks noChangeShapeType="1"/>
              </p:cNvSpPr>
              <p:nvPr/>
            </p:nvSpPr>
            <p:spPr bwMode="auto">
              <a:xfrm>
                <a:off x="4942283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4" name="Line 217"/>
              <p:cNvSpPr>
                <a:spLocks noChangeShapeType="1"/>
              </p:cNvSpPr>
              <p:nvPr/>
            </p:nvSpPr>
            <p:spPr bwMode="auto">
              <a:xfrm>
                <a:off x="4793142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5" name="Line 218"/>
              <p:cNvSpPr>
                <a:spLocks noChangeShapeType="1"/>
              </p:cNvSpPr>
              <p:nvPr/>
            </p:nvSpPr>
            <p:spPr bwMode="auto">
              <a:xfrm>
                <a:off x="4810351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6" name="Line 219"/>
              <p:cNvSpPr>
                <a:spLocks noChangeShapeType="1"/>
              </p:cNvSpPr>
              <p:nvPr/>
            </p:nvSpPr>
            <p:spPr bwMode="auto">
              <a:xfrm>
                <a:off x="4814940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7" name="Line 220"/>
              <p:cNvSpPr>
                <a:spLocks noChangeShapeType="1"/>
              </p:cNvSpPr>
              <p:nvPr/>
            </p:nvSpPr>
            <p:spPr bwMode="auto">
              <a:xfrm>
                <a:off x="4801173" y="39178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8" name="Line 221"/>
              <p:cNvSpPr>
                <a:spLocks noChangeShapeType="1"/>
              </p:cNvSpPr>
              <p:nvPr/>
            </p:nvSpPr>
            <p:spPr bwMode="auto">
              <a:xfrm>
                <a:off x="4606143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49" name="Line 222"/>
              <p:cNvSpPr>
                <a:spLocks noChangeShapeType="1"/>
              </p:cNvSpPr>
              <p:nvPr/>
            </p:nvSpPr>
            <p:spPr bwMode="auto">
              <a:xfrm>
                <a:off x="4614174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0" name="Line 223"/>
              <p:cNvSpPr>
                <a:spLocks noChangeShapeType="1"/>
              </p:cNvSpPr>
              <p:nvPr/>
            </p:nvSpPr>
            <p:spPr bwMode="auto">
              <a:xfrm>
                <a:off x="5102895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1" name="Line 224"/>
              <p:cNvSpPr>
                <a:spLocks noChangeShapeType="1"/>
              </p:cNvSpPr>
              <p:nvPr/>
            </p:nvSpPr>
            <p:spPr bwMode="auto">
              <a:xfrm>
                <a:off x="5097160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2" name="Line 225"/>
              <p:cNvSpPr>
                <a:spLocks noChangeShapeType="1"/>
              </p:cNvSpPr>
              <p:nvPr/>
            </p:nvSpPr>
            <p:spPr bwMode="auto">
              <a:xfrm>
                <a:off x="5110926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3" name="Line 226"/>
              <p:cNvSpPr>
                <a:spLocks noChangeShapeType="1"/>
              </p:cNvSpPr>
              <p:nvPr/>
            </p:nvSpPr>
            <p:spPr bwMode="auto">
              <a:xfrm>
                <a:off x="5118957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4" name="Line 227"/>
              <p:cNvSpPr>
                <a:spLocks noChangeShapeType="1"/>
              </p:cNvSpPr>
              <p:nvPr/>
            </p:nvSpPr>
            <p:spPr bwMode="auto">
              <a:xfrm>
                <a:off x="5138460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5" name="Line 228"/>
              <p:cNvSpPr>
                <a:spLocks noChangeShapeType="1"/>
              </p:cNvSpPr>
              <p:nvPr/>
            </p:nvSpPr>
            <p:spPr bwMode="auto">
              <a:xfrm>
                <a:off x="5130429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6" name="Line 229"/>
              <p:cNvSpPr>
                <a:spLocks noChangeShapeType="1"/>
              </p:cNvSpPr>
              <p:nvPr/>
            </p:nvSpPr>
            <p:spPr bwMode="auto">
              <a:xfrm>
                <a:off x="5146490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7" name="Line 230"/>
              <p:cNvSpPr>
                <a:spLocks noChangeShapeType="1"/>
              </p:cNvSpPr>
              <p:nvPr/>
            </p:nvSpPr>
            <p:spPr bwMode="auto">
              <a:xfrm>
                <a:off x="5154521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8" name="Line 231"/>
              <p:cNvSpPr>
                <a:spLocks noChangeShapeType="1"/>
              </p:cNvSpPr>
              <p:nvPr/>
            </p:nvSpPr>
            <p:spPr bwMode="auto">
              <a:xfrm>
                <a:off x="5053565" y="42606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59" name="Line 232"/>
              <p:cNvSpPr>
                <a:spLocks noChangeShapeType="1"/>
              </p:cNvSpPr>
              <p:nvPr/>
            </p:nvSpPr>
            <p:spPr bwMode="auto">
              <a:xfrm>
                <a:off x="5070773" y="42606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0" name="Line 233"/>
              <p:cNvSpPr>
                <a:spLocks noChangeShapeType="1"/>
              </p:cNvSpPr>
              <p:nvPr/>
            </p:nvSpPr>
            <p:spPr bwMode="auto">
              <a:xfrm>
                <a:off x="5062743" y="42606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1" name="Line 234"/>
              <p:cNvSpPr>
                <a:spLocks noChangeShapeType="1"/>
              </p:cNvSpPr>
              <p:nvPr/>
            </p:nvSpPr>
            <p:spPr bwMode="auto">
              <a:xfrm>
                <a:off x="5078804" y="42606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2" name="Line 235"/>
              <p:cNvSpPr>
                <a:spLocks noChangeShapeType="1"/>
              </p:cNvSpPr>
              <p:nvPr/>
            </p:nvSpPr>
            <p:spPr bwMode="auto">
              <a:xfrm>
                <a:off x="5089129" y="42606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3" name="Line 236"/>
              <p:cNvSpPr>
                <a:spLocks noChangeShapeType="1"/>
              </p:cNvSpPr>
              <p:nvPr/>
            </p:nvSpPr>
            <p:spPr bwMode="auto">
              <a:xfrm>
                <a:off x="5313986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4" name="Line 237"/>
              <p:cNvSpPr>
                <a:spLocks noChangeShapeType="1"/>
              </p:cNvSpPr>
              <p:nvPr/>
            </p:nvSpPr>
            <p:spPr bwMode="auto">
              <a:xfrm>
                <a:off x="5305956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5" name="Line 238"/>
              <p:cNvSpPr>
                <a:spLocks noChangeShapeType="1"/>
              </p:cNvSpPr>
              <p:nvPr/>
            </p:nvSpPr>
            <p:spPr bwMode="auto">
              <a:xfrm>
                <a:off x="5323164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6" name="Line 239"/>
              <p:cNvSpPr>
                <a:spLocks noChangeShapeType="1"/>
              </p:cNvSpPr>
              <p:nvPr/>
            </p:nvSpPr>
            <p:spPr bwMode="auto">
              <a:xfrm>
                <a:off x="5331195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7" name="Line 240"/>
              <p:cNvSpPr>
                <a:spLocks noChangeShapeType="1"/>
              </p:cNvSpPr>
              <p:nvPr/>
            </p:nvSpPr>
            <p:spPr bwMode="auto">
              <a:xfrm>
                <a:off x="5347256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8" name="Line 241"/>
              <p:cNvSpPr>
                <a:spLocks noChangeShapeType="1"/>
              </p:cNvSpPr>
              <p:nvPr/>
            </p:nvSpPr>
            <p:spPr bwMode="auto">
              <a:xfrm>
                <a:off x="5339225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69" name="Line 242"/>
              <p:cNvSpPr>
                <a:spLocks noChangeShapeType="1"/>
              </p:cNvSpPr>
              <p:nvPr/>
            </p:nvSpPr>
            <p:spPr bwMode="auto">
              <a:xfrm>
                <a:off x="5246300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0" name="Line 243"/>
              <p:cNvSpPr>
                <a:spLocks noChangeShapeType="1"/>
              </p:cNvSpPr>
              <p:nvPr/>
            </p:nvSpPr>
            <p:spPr bwMode="auto">
              <a:xfrm>
                <a:off x="5238269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1" name="Line 244"/>
              <p:cNvSpPr>
                <a:spLocks noChangeShapeType="1"/>
              </p:cNvSpPr>
              <p:nvPr/>
            </p:nvSpPr>
            <p:spPr bwMode="auto">
              <a:xfrm>
                <a:off x="5254330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2" name="Line 245"/>
              <p:cNvSpPr>
                <a:spLocks noChangeShapeType="1"/>
              </p:cNvSpPr>
              <p:nvPr/>
            </p:nvSpPr>
            <p:spPr bwMode="auto">
              <a:xfrm>
                <a:off x="5263508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3" name="Line 246"/>
              <p:cNvSpPr>
                <a:spLocks noChangeShapeType="1"/>
              </p:cNvSpPr>
              <p:nvPr/>
            </p:nvSpPr>
            <p:spPr bwMode="auto">
              <a:xfrm>
                <a:off x="5276128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4" name="Line 247"/>
              <p:cNvSpPr>
                <a:spLocks noChangeShapeType="1"/>
              </p:cNvSpPr>
              <p:nvPr/>
            </p:nvSpPr>
            <p:spPr bwMode="auto">
              <a:xfrm>
                <a:off x="5284158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5" name="Line 248"/>
              <p:cNvSpPr>
                <a:spLocks noChangeShapeType="1"/>
              </p:cNvSpPr>
              <p:nvPr/>
            </p:nvSpPr>
            <p:spPr bwMode="auto">
              <a:xfrm>
                <a:off x="5268097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6" name="Line 249"/>
              <p:cNvSpPr>
                <a:spLocks noChangeShapeType="1"/>
              </p:cNvSpPr>
              <p:nvPr/>
            </p:nvSpPr>
            <p:spPr bwMode="auto">
              <a:xfrm>
                <a:off x="5184349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7" name="Line 250"/>
              <p:cNvSpPr>
                <a:spLocks noChangeShapeType="1"/>
              </p:cNvSpPr>
              <p:nvPr/>
            </p:nvSpPr>
            <p:spPr bwMode="auto">
              <a:xfrm>
                <a:off x="5176318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8" name="Line 251"/>
              <p:cNvSpPr>
                <a:spLocks noChangeShapeType="1"/>
              </p:cNvSpPr>
              <p:nvPr/>
            </p:nvSpPr>
            <p:spPr bwMode="auto">
              <a:xfrm>
                <a:off x="5192380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79" name="Line 252"/>
              <p:cNvSpPr>
                <a:spLocks noChangeShapeType="1"/>
              </p:cNvSpPr>
              <p:nvPr/>
            </p:nvSpPr>
            <p:spPr bwMode="auto">
              <a:xfrm>
                <a:off x="5200411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0" name="Line 253"/>
              <p:cNvSpPr>
                <a:spLocks noChangeShapeType="1"/>
              </p:cNvSpPr>
              <p:nvPr/>
            </p:nvSpPr>
            <p:spPr bwMode="auto">
              <a:xfrm>
                <a:off x="5216472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1" name="Line 254"/>
              <p:cNvSpPr>
                <a:spLocks noChangeShapeType="1"/>
              </p:cNvSpPr>
              <p:nvPr/>
            </p:nvSpPr>
            <p:spPr bwMode="auto">
              <a:xfrm>
                <a:off x="5208441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2" name="Line 255"/>
              <p:cNvSpPr>
                <a:spLocks noChangeShapeType="1"/>
              </p:cNvSpPr>
              <p:nvPr/>
            </p:nvSpPr>
            <p:spPr bwMode="auto">
              <a:xfrm>
                <a:off x="5352992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3" name="Line 256"/>
              <p:cNvSpPr>
                <a:spLocks noChangeShapeType="1"/>
              </p:cNvSpPr>
              <p:nvPr/>
            </p:nvSpPr>
            <p:spPr bwMode="auto">
              <a:xfrm>
                <a:off x="5361023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4" name="Line 257"/>
              <p:cNvSpPr>
                <a:spLocks noChangeShapeType="1"/>
              </p:cNvSpPr>
              <p:nvPr/>
            </p:nvSpPr>
            <p:spPr bwMode="auto">
              <a:xfrm>
                <a:off x="5369053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5" name="Line 258"/>
              <p:cNvSpPr>
                <a:spLocks noChangeShapeType="1"/>
              </p:cNvSpPr>
              <p:nvPr/>
            </p:nvSpPr>
            <p:spPr bwMode="auto">
              <a:xfrm>
                <a:off x="5393146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6" name="Line 259"/>
              <p:cNvSpPr>
                <a:spLocks noChangeShapeType="1"/>
              </p:cNvSpPr>
              <p:nvPr/>
            </p:nvSpPr>
            <p:spPr bwMode="auto">
              <a:xfrm>
                <a:off x="5406913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7" name="Line 260"/>
              <p:cNvSpPr>
                <a:spLocks noChangeShapeType="1"/>
              </p:cNvSpPr>
              <p:nvPr/>
            </p:nvSpPr>
            <p:spPr bwMode="auto">
              <a:xfrm>
                <a:off x="5398882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8" name="Line 261"/>
              <p:cNvSpPr>
                <a:spLocks noChangeShapeType="1"/>
              </p:cNvSpPr>
              <p:nvPr/>
            </p:nvSpPr>
            <p:spPr bwMode="auto">
              <a:xfrm>
                <a:off x="5412648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89" name="Line 262"/>
              <p:cNvSpPr>
                <a:spLocks noChangeShapeType="1"/>
              </p:cNvSpPr>
              <p:nvPr/>
            </p:nvSpPr>
            <p:spPr bwMode="auto">
              <a:xfrm>
                <a:off x="5420679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0" name="Line 263"/>
              <p:cNvSpPr>
                <a:spLocks noChangeShapeType="1"/>
              </p:cNvSpPr>
              <p:nvPr/>
            </p:nvSpPr>
            <p:spPr bwMode="auto">
              <a:xfrm>
                <a:off x="5428710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1" name="Line 264"/>
              <p:cNvSpPr>
                <a:spLocks noChangeShapeType="1"/>
              </p:cNvSpPr>
              <p:nvPr/>
            </p:nvSpPr>
            <p:spPr bwMode="auto">
              <a:xfrm>
                <a:off x="5433299" y="435863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2" name="Line 265"/>
              <p:cNvSpPr>
                <a:spLocks noChangeShapeType="1"/>
              </p:cNvSpPr>
              <p:nvPr/>
            </p:nvSpPr>
            <p:spPr bwMode="auto">
              <a:xfrm>
                <a:off x="5748788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3" name="Line 266"/>
              <p:cNvSpPr>
                <a:spLocks noChangeShapeType="1"/>
              </p:cNvSpPr>
              <p:nvPr/>
            </p:nvSpPr>
            <p:spPr bwMode="auto">
              <a:xfrm>
                <a:off x="5764850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4" name="Line 267"/>
              <p:cNvSpPr>
                <a:spLocks noChangeShapeType="1"/>
              </p:cNvSpPr>
              <p:nvPr/>
            </p:nvSpPr>
            <p:spPr bwMode="auto">
              <a:xfrm>
                <a:off x="5756818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5" name="Line 268"/>
              <p:cNvSpPr>
                <a:spLocks noChangeShapeType="1"/>
              </p:cNvSpPr>
              <p:nvPr/>
            </p:nvSpPr>
            <p:spPr bwMode="auto">
              <a:xfrm>
                <a:off x="5770585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6" name="Line 269"/>
              <p:cNvSpPr>
                <a:spLocks noChangeShapeType="1"/>
              </p:cNvSpPr>
              <p:nvPr/>
            </p:nvSpPr>
            <p:spPr bwMode="auto">
              <a:xfrm>
                <a:off x="5542286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7" name="Line 270"/>
              <p:cNvSpPr>
                <a:spLocks noChangeShapeType="1"/>
              </p:cNvSpPr>
              <p:nvPr/>
            </p:nvSpPr>
            <p:spPr bwMode="auto">
              <a:xfrm>
                <a:off x="5558348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8" name="Line 271"/>
              <p:cNvSpPr>
                <a:spLocks noChangeShapeType="1"/>
              </p:cNvSpPr>
              <p:nvPr/>
            </p:nvSpPr>
            <p:spPr bwMode="auto">
              <a:xfrm>
                <a:off x="5550317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099" name="Line 272"/>
              <p:cNvSpPr>
                <a:spLocks noChangeShapeType="1"/>
              </p:cNvSpPr>
              <p:nvPr/>
            </p:nvSpPr>
            <p:spPr bwMode="auto">
              <a:xfrm>
                <a:off x="5564083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0" name="Line 273"/>
              <p:cNvSpPr>
                <a:spLocks noChangeShapeType="1"/>
              </p:cNvSpPr>
              <p:nvPr/>
            </p:nvSpPr>
            <p:spPr bwMode="auto">
              <a:xfrm>
                <a:off x="5856628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1" name="Line 274"/>
              <p:cNvSpPr>
                <a:spLocks noChangeShapeType="1"/>
              </p:cNvSpPr>
              <p:nvPr/>
            </p:nvSpPr>
            <p:spPr bwMode="auto">
              <a:xfrm>
                <a:off x="5873837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2" name="Line 275"/>
              <p:cNvSpPr>
                <a:spLocks noChangeShapeType="1"/>
              </p:cNvSpPr>
              <p:nvPr/>
            </p:nvSpPr>
            <p:spPr bwMode="auto">
              <a:xfrm>
                <a:off x="5864659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3" name="Line 276"/>
              <p:cNvSpPr>
                <a:spLocks noChangeShapeType="1"/>
              </p:cNvSpPr>
              <p:nvPr/>
            </p:nvSpPr>
            <p:spPr bwMode="auto">
              <a:xfrm>
                <a:off x="5878425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4" name="Line 277"/>
              <p:cNvSpPr>
                <a:spLocks noChangeShapeType="1"/>
              </p:cNvSpPr>
              <p:nvPr/>
            </p:nvSpPr>
            <p:spPr bwMode="auto">
              <a:xfrm>
                <a:off x="5900223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5" name="Line 278"/>
              <p:cNvSpPr>
                <a:spLocks noChangeShapeType="1"/>
              </p:cNvSpPr>
              <p:nvPr/>
            </p:nvSpPr>
            <p:spPr bwMode="auto">
              <a:xfrm>
                <a:off x="5916285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6" name="Line 279"/>
              <p:cNvSpPr>
                <a:spLocks noChangeShapeType="1"/>
              </p:cNvSpPr>
              <p:nvPr/>
            </p:nvSpPr>
            <p:spPr bwMode="auto">
              <a:xfrm>
                <a:off x="5908253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7" name="Line 280"/>
              <p:cNvSpPr>
                <a:spLocks noChangeShapeType="1"/>
              </p:cNvSpPr>
              <p:nvPr/>
            </p:nvSpPr>
            <p:spPr bwMode="auto">
              <a:xfrm>
                <a:off x="5922020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8" name="Line 281"/>
              <p:cNvSpPr>
                <a:spLocks noChangeShapeType="1"/>
              </p:cNvSpPr>
              <p:nvPr/>
            </p:nvSpPr>
            <p:spPr bwMode="auto">
              <a:xfrm>
                <a:off x="5955290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09" name="Line 282"/>
              <p:cNvSpPr>
                <a:spLocks noChangeShapeType="1"/>
              </p:cNvSpPr>
              <p:nvPr/>
            </p:nvSpPr>
            <p:spPr bwMode="auto">
              <a:xfrm>
                <a:off x="5967910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0" name="Line 283"/>
              <p:cNvSpPr>
                <a:spLocks noChangeShapeType="1"/>
              </p:cNvSpPr>
              <p:nvPr/>
            </p:nvSpPr>
            <p:spPr bwMode="auto">
              <a:xfrm>
                <a:off x="5963321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1" name="Line 284"/>
              <p:cNvSpPr>
                <a:spLocks noChangeShapeType="1"/>
              </p:cNvSpPr>
              <p:nvPr/>
            </p:nvSpPr>
            <p:spPr bwMode="auto">
              <a:xfrm>
                <a:off x="5975941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2" name="Line 285"/>
              <p:cNvSpPr>
                <a:spLocks noChangeShapeType="1"/>
              </p:cNvSpPr>
              <p:nvPr/>
            </p:nvSpPr>
            <p:spPr bwMode="auto">
              <a:xfrm>
                <a:off x="5987413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3" name="Line 286"/>
              <p:cNvSpPr>
                <a:spLocks noChangeShapeType="1"/>
              </p:cNvSpPr>
              <p:nvPr/>
            </p:nvSpPr>
            <p:spPr bwMode="auto">
              <a:xfrm>
                <a:off x="5981676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4" name="Line 287"/>
              <p:cNvSpPr>
                <a:spLocks noChangeShapeType="1"/>
              </p:cNvSpPr>
              <p:nvPr/>
            </p:nvSpPr>
            <p:spPr bwMode="auto">
              <a:xfrm>
                <a:off x="6041333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5" name="Line 288"/>
              <p:cNvSpPr>
                <a:spLocks noChangeShapeType="1"/>
              </p:cNvSpPr>
              <p:nvPr/>
            </p:nvSpPr>
            <p:spPr bwMode="auto">
              <a:xfrm>
                <a:off x="6055099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6" name="Line 289"/>
              <p:cNvSpPr>
                <a:spLocks noChangeShapeType="1"/>
              </p:cNvSpPr>
              <p:nvPr/>
            </p:nvSpPr>
            <p:spPr bwMode="auto">
              <a:xfrm>
                <a:off x="6049364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7" name="Line 290"/>
              <p:cNvSpPr>
                <a:spLocks noChangeShapeType="1"/>
              </p:cNvSpPr>
              <p:nvPr/>
            </p:nvSpPr>
            <p:spPr bwMode="auto">
              <a:xfrm>
                <a:off x="6138848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8" name="Line 291"/>
              <p:cNvSpPr>
                <a:spLocks noChangeShapeType="1"/>
              </p:cNvSpPr>
              <p:nvPr/>
            </p:nvSpPr>
            <p:spPr bwMode="auto">
              <a:xfrm>
                <a:off x="6152615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19" name="Line 292"/>
              <p:cNvSpPr>
                <a:spLocks noChangeShapeType="1"/>
              </p:cNvSpPr>
              <p:nvPr/>
            </p:nvSpPr>
            <p:spPr bwMode="auto">
              <a:xfrm>
                <a:off x="6144584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0" name="Line 293"/>
              <p:cNvSpPr>
                <a:spLocks noChangeShapeType="1"/>
              </p:cNvSpPr>
              <p:nvPr/>
            </p:nvSpPr>
            <p:spPr bwMode="auto">
              <a:xfrm>
                <a:off x="6076897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1" name="Line 294"/>
              <p:cNvSpPr>
                <a:spLocks noChangeShapeType="1"/>
              </p:cNvSpPr>
              <p:nvPr/>
            </p:nvSpPr>
            <p:spPr bwMode="auto">
              <a:xfrm>
                <a:off x="6117050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2" name="Line 295"/>
              <p:cNvSpPr>
                <a:spLocks noChangeShapeType="1"/>
              </p:cNvSpPr>
              <p:nvPr/>
            </p:nvSpPr>
            <p:spPr bwMode="auto">
              <a:xfrm>
                <a:off x="6283400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3" name="Line 296"/>
              <p:cNvSpPr>
                <a:spLocks noChangeShapeType="1"/>
              </p:cNvSpPr>
              <p:nvPr/>
            </p:nvSpPr>
            <p:spPr bwMode="auto">
              <a:xfrm>
                <a:off x="6434834" y="65820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4" name="Line 297"/>
              <p:cNvSpPr>
                <a:spLocks noChangeShapeType="1"/>
              </p:cNvSpPr>
              <p:nvPr/>
            </p:nvSpPr>
            <p:spPr bwMode="auto">
              <a:xfrm>
                <a:off x="6497932" y="65820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5" name="Line 298"/>
              <p:cNvSpPr>
                <a:spLocks noChangeShapeType="1"/>
              </p:cNvSpPr>
              <p:nvPr/>
            </p:nvSpPr>
            <p:spPr bwMode="auto">
              <a:xfrm>
                <a:off x="6530054" y="65820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6" name="Line 299"/>
              <p:cNvSpPr>
                <a:spLocks noChangeShapeType="1"/>
              </p:cNvSpPr>
              <p:nvPr/>
            </p:nvSpPr>
            <p:spPr bwMode="auto">
              <a:xfrm>
                <a:off x="6565619" y="65820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7" name="Line 300"/>
              <p:cNvSpPr>
                <a:spLocks noChangeShapeType="1"/>
              </p:cNvSpPr>
              <p:nvPr/>
            </p:nvSpPr>
            <p:spPr bwMode="auto">
              <a:xfrm>
                <a:off x="6587416" y="65820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8" name="Line 301"/>
              <p:cNvSpPr>
                <a:spLocks noChangeShapeType="1"/>
              </p:cNvSpPr>
              <p:nvPr/>
            </p:nvSpPr>
            <p:spPr bwMode="auto">
              <a:xfrm>
                <a:off x="6684931" y="65820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29" name="Line 302"/>
              <p:cNvSpPr>
                <a:spLocks noChangeShapeType="1"/>
              </p:cNvSpPr>
              <p:nvPr/>
            </p:nvSpPr>
            <p:spPr bwMode="auto">
              <a:xfrm>
                <a:off x="6011504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0" name="Line 303"/>
              <p:cNvSpPr>
                <a:spLocks noChangeShapeType="1"/>
              </p:cNvSpPr>
              <p:nvPr/>
            </p:nvSpPr>
            <p:spPr bwMode="auto">
              <a:xfrm>
                <a:off x="6172117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1" name="Line 304"/>
              <p:cNvSpPr>
                <a:spLocks noChangeShapeType="1"/>
              </p:cNvSpPr>
              <p:nvPr/>
            </p:nvSpPr>
            <p:spPr bwMode="auto">
              <a:xfrm>
                <a:off x="6185884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2" name="Line 305"/>
              <p:cNvSpPr>
                <a:spLocks noChangeShapeType="1"/>
              </p:cNvSpPr>
              <p:nvPr/>
            </p:nvSpPr>
            <p:spPr bwMode="auto">
              <a:xfrm>
                <a:off x="6180148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3" name="Line 306"/>
              <p:cNvSpPr>
                <a:spLocks noChangeShapeType="1"/>
              </p:cNvSpPr>
              <p:nvPr/>
            </p:nvSpPr>
            <p:spPr bwMode="auto">
              <a:xfrm>
                <a:off x="6193915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4" name="Line 307"/>
              <p:cNvSpPr>
                <a:spLocks noChangeShapeType="1"/>
              </p:cNvSpPr>
              <p:nvPr/>
            </p:nvSpPr>
            <p:spPr bwMode="auto">
              <a:xfrm>
                <a:off x="6204240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5" name="Line 308"/>
              <p:cNvSpPr>
                <a:spLocks noChangeShapeType="1"/>
              </p:cNvSpPr>
              <p:nvPr/>
            </p:nvSpPr>
            <p:spPr bwMode="auto">
              <a:xfrm>
                <a:off x="6198504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6" name="Line 309"/>
              <p:cNvSpPr>
                <a:spLocks noChangeShapeType="1"/>
              </p:cNvSpPr>
              <p:nvPr/>
            </p:nvSpPr>
            <p:spPr bwMode="auto">
              <a:xfrm>
                <a:off x="5778616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7" name="Line 310"/>
              <p:cNvSpPr>
                <a:spLocks noChangeShapeType="1"/>
              </p:cNvSpPr>
              <p:nvPr/>
            </p:nvSpPr>
            <p:spPr bwMode="auto">
              <a:xfrm>
                <a:off x="5786647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8" name="Line 311"/>
              <p:cNvSpPr>
                <a:spLocks noChangeShapeType="1"/>
              </p:cNvSpPr>
              <p:nvPr/>
            </p:nvSpPr>
            <p:spPr bwMode="auto">
              <a:xfrm>
                <a:off x="5794678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39" name="Line 312"/>
              <p:cNvSpPr>
                <a:spLocks noChangeShapeType="1"/>
              </p:cNvSpPr>
              <p:nvPr/>
            </p:nvSpPr>
            <p:spPr bwMode="auto">
              <a:xfrm>
                <a:off x="5808444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0" name="Line 313"/>
              <p:cNvSpPr>
                <a:spLocks noChangeShapeType="1"/>
              </p:cNvSpPr>
              <p:nvPr/>
            </p:nvSpPr>
            <p:spPr bwMode="auto">
              <a:xfrm>
                <a:off x="5800413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1" name="Line 314"/>
              <p:cNvSpPr>
                <a:spLocks noChangeShapeType="1"/>
              </p:cNvSpPr>
              <p:nvPr/>
            </p:nvSpPr>
            <p:spPr bwMode="auto">
              <a:xfrm>
                <a:off x="5816475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2" name="Line 315"/>
              <p:cNvSpPr>
                <a:spLocks noChangeShapeType="1"/>
              </p:cNvSpPr>
              <p:nvPr/>
            </p:nvSpPr>
            <p:spPr bwMode="auto">
              <a:xfrm>
                <a:off x="5822211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3" name="Line 316"/>
              <p:cNvSpPr>
                <a:spLocks noChangeShapeType="1"/>
              </p:cNvSpPr>
              <p:nvPr/>
            </p:nvSpPr>
            <p:spPr bwMode="auto">
              <a:xfrm>
                <a:off x="5830242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4" name="Line 317"/>
              <p:cNvSpPr>
                <a:spLocks noChangeShapeType="1"/>
              </p:cNvSpPr>
              <p:nvPr/>
            </p:nvSpPr>
            <p:spPr bwMode="auto">
              <a:xfrm>
                <a:off x="5838273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5" name="Line 318"/>
              <p:cNvSpPr>
                <a:spLocks noChangeShapeType="1"/>
              </p:cNvSpPr>
              <p:nvPr/>
            </p:nvSpPr>
            <p:spPr bwMode="auto">
              <a:xfrm>
                <a:off x="5523930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6" name="Line 319"/>
              <p:cNvSpPr>
                <a:spLocks noChangeShapeType="1"/>
              </p:cNvSpPr>
              <p:nvPr/>
            </p:nvSpPr>
            <p:spPr bwMode="auto">
              <a:xfrm>
                <a:off x="5609973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7" name="Line 320"/>
              <p:cNvSpPr>
                <a:spLocks noChangeShapeType="1"/>
              </p:cNvSpPr>
              <p:nvPr/>
            </p:nvSpPr>
            <p:spPr bwMode="auto">
              <a:xfrm>
                <a:off x="5694868" y="463288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8" name="Line 321"/>
              <p:cNvSpPr>
                <a:spLocks noChangeShapeType="1"/>
              </p:cNvSpPr>
              <p:nvPr/>
            </p:nvSpPr>
            <p:spPr bwMode="auto">
              <a:xfrm>
                <a:off x="4625646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49" name="Line 322"/>
              <p:cNvSpPr>
                <a:spLocks noChangeShapeType="1"/>
              </p:cNvSpPr>
              <p:nvPr/>
            </p:nvSpPr>
            <p:spPr bwMode="auto">
              <a:xfrm>
                <a:off x="4218379" y="337916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0" name="Line 323"/>
              <p:cNvSpPr>
                <a:spLocks noChangeShapeType="1"/>
              </p:cNvSpPr>
              <p:nvPr/>
            </p:nvSpPr>
            <p:spPr bwMode="auto">
              <a:xfrm>
                <a:off x="4240175" y="337916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1" name="Line 324"/>
              <p:cNvSpPr>
                <a:spLocks noChangeShapeType="1"/>
              </p:cNvSpPr>
              <p:nvPr/>
            </p:nvSpPr>
            <p:spPr bwMode="auto">
              <a:xfrm>
                <a:off x="4286065" y="354567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2" name="Line 325"/>
              <p:cNvSpPr>
                <a:spLocks noChangeShapeType="1"/>
              </p:cNvSpPr>
              <p:nvPr/>
            </p:nvSpPr>
            <p:spPr bwMode="auto">
              <a:xfrm>
                <a:off x="4291801" y="354567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3" name="Line 326"/>
              <p:cNvSpPr>
                <a:spLocks noChangeShapeType="1"/>
              </p:cNvSpPr>
              <p:nvPr/>
            </p:nvSpPr>
            <p:spPr bwMode="auto">
              <a:xfrm>
                <a:off x="4327365" y="36632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4" name="Line 327"/>
              <p:cNvSpPr>
                <a:spLocks noChangeShapeType="1"/>
              </p:cNvSpPr>
              <p:nvPr/>
            </p:nvSpPr>
            <p:spPr bwMode="auto">
              <a:xfrm>
                <a:off x="3936159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5" name="Line 328"/>
              <p:cNvSpPr>
                <a:spLocks noChangeShapeType="1"/>
              </p:cNvSpPr>
              <p:nvPr/>
            </p:nvSpPr>
            <p:spPr bwMode="auto">
              <a:xfrm>
                <a:off x="3808816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6" name="Line 329"/>
              <p:cNvSpPr>
                <a:spLocks noChangeShapeType="1"/>
              </p:cNvSpPr>
              <p:nvPr/>
            </p:nvSpPr>
            <p:spPr bwMode="auto">
              <a:xfrm>
                <a:off x="3776693" y="356525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7" name="Line 330"/>
              <p:cNvSpPr>
                <a:spLocks noChangeShapeType="1"/>
              </p:cNvSpPr>
              <p:nvPr/>
            </p:nvSpPr>
            <p:spPr bwMode="auto">
              <a:xfrm>
                <a:off x="3830613" y="329100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8" name="Line 331"/>
              <p:cNvSpPr>
                <a:spLocks noChangeShapeType="1"/>
              </p:cNvSpPr>
              <p:nvPr/>
            </p:nvSpPr>
            <p:spPr bwMode="auto">
              <a:xfrm>
                <a:off x="3797343" y="356525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59" name="Line 332"/>
              <p:cNvSpPr>
                <a:spLocks noChangeShapeType="1"/>
              </p:cNvSpPr>
              <p:nvPr/>
            </p:nvSpPr>
            <p:spPr bwMode="auto">
              <a:xfrm>
                <a:off x="3787019" y="319306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0" name="Line 333"/>
              <p:cNvSpPr>
                <a:spLocks noChangeShapeType="1"/>
              </p:cNvSpPr>
              <p:nvPr/>
            </p:nvSpPr>
            <p:spPr bwMode="auto">
              <a:xfrm>
                <a:off x="3754896" y="347711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1" name="Line 334"/>
              <p:cNvSpPr>
                <a:spLocks noChangeShapeType="1"/>
              </p:cNvSpPr>
              <p:nvPr/>
            </p:nvSpPr>
            <p:spPr bwMode="auto">
              <a:xfrm>
                <a:off x="3743424" y="319306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2" name="Line 335"/>
              <p:cNvSpPr>
                <a:spLocks noChangeShapeType="1"/>
              </p:cNvSpPr>
              <p:nvPr/>
            </p:nvSpPr>
            <p:spPr bwMode="auto">
              <a:xfrm>
                <a:off x="3711301" y="347711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3" name="Line 336"/>
              <p:cNvSpPr>
                <a:spLocks noChangeShapeType="1"/>
              </p:cNvSpPr>
              <p:nvPr/>
            </p:nvSpPr>
            <p:spPr bwMode="auto">
              <a:xfrm>
                <a:off x="3711301" y="312450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4" name="Line 337"/>
              <p:cNvSpPr>
                <a:spLocks noChangeShapeType="1"/>
              </p:cNvSpPr>
              <p:nvPr/>
            </p:nvSpPr>
            <p:spPr bwMode="auto">
              <a:xfrm>
                <a:off x="3678031" y="340854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5" name="Line 338"/>
              <p:cNvSpPr>
                <a:spLocks noChangeShapeType="1"/>
              </p:cNvSpPr>
              <p:nvPr/>
            </p:nvSpPr>
            <p:spPr bwMode="auto">
              <a:xfrm>
                <a:off x="3578222" y="291881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6" name="Line 339"/>
              <p:cNvSpPr>
                <a:spLocks noChangeShapeType="1"/>
              </p:cNvSpPr>
              <p:nvPr/>
            </p:nvSpPr>
            <p:spPr bwMode="auto">
              <a:xfrm>
                <a:off x="3548394" y="319306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7" name="Line 340"/>
              <p:cNvSpPr>
                <a:spLocks noChangeShapeType="1"/>
              </p:cNvSpPr>
              <p:nvPr/>
            </p:nvSpPr>
            <p:spPr bwMode="auto">
              <a:xfrm>
                <a:off x="3306327" y="285025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8" name="Line 341"/>
              <p:cNvSpPr>
                <a:spLocks noChangeShapeType="1"/>
              </p:cNvSpPr>
              <p:nvPr/>
            </p:nvSpPr>
            <p:spPr bwMode="auto">
              <a:xfrm>
                <a:off x="3276499" y="310491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69" name="Line 342"/>
              <p:cNvSpPr>
                <a:spLocks noChangeShapeType="1"/>
              </p:cNvSpPr>
              <p:nvPr/>
            </p:nvSpPr>
            <p:spPr bwMode="auto">
              <a:xfrm>
                <a:off x="4641707" y="381992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0" name="Line 343"/>
              <p:cNvSpPr>
                <a:spLocks noChangeShapeType="1"/>
              </p:cNvSpPr>
              <p:nvPr/>
            </p:nvSpPr>
            <p:spPr bwMode="auto">
              <a:xfrm>
                <a:off x="4609585" y="407458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1" name="Line 344"/>
              <p:cNvSpPr>
                <a:spLocks noChangeShapeType="1"/>
              </p:cNvSpPr>
              <p:nvPr/>
            </p:nvSpPr>
            <p:spPr bwMode="auto">
              <a:xfrm>
                <a:off x="4673830" y="381992"/>
                <a:ext cx="1" cy="5387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2" name="Line 345"/>
              <p:cNvSpPr>
                <a:spLocks noChangeShapeType="1"/>
              </p:cNvSpPr>
              <p:nvPr/>
            </p:nvSpPr>
            <p:spPr bwMode="auto">
              <a:xfrm>
                <a:off x="4644002" y="407458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3" name="Line 346"/>
              <p:cNvSpPr>
                <a:spLocks noChangeShapeType="1"/>
              </p:cNvSpPr>
              <p:nvPr/>
            </p:nvSpPr>
            <p:spPr bwMode="auto">
              <a:xfrm>
                <a:off x="2614546" y="203729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4" name="Line 347"/>
              <p:cNvSpPr>
                <a:spLocks noChangeShapeType="1"/>
              </p:cNvSpPr>
              <p:nvPr/>
            </p:nvSpPr>
            <p:spPr bwMode="auto">
              <a:xfrm>
                <a:off x="2582423" y="231154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5" name="Line 348"/>
              <p:cNvSpPr>
                <a:spLocks noChangeShapeType="1"/>
              </p:cNvSpPr>
              <p:nvPr/>
            </p:nvSpPr>
            <p:spPr bwMode="auto">
              <a:xfrm>
                <a:off x="1787390" y="106762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6" name="Line 349"/>
              <p:cNvSpPr>
                <a:spLocks noChangeShapeType="1"/>
              </p:cNvSpPr>
              <p:nvPr/>
            </p:nvSpPr>
            <p:spPr bwMode="auto">
              <a:xfrm>
                <a:off x="1755267" y="134187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7" name="Line 350"/>
              <p:cNvSpPr>
                <a:spLocks noChangeShapeType="1"/>
              </p:cNvSpPr>
              <p:nvPr/>
            </p:nvSpPr>
            <p:spPr bwMode="auto">
              <a:xfrm>
                <a:off x="1811482" y="115577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8" name="Line 351"/>
              <p:cNvSpPr>
                <a:spLocks noChangeShapeType="1"/>
              </p:cNvSpPr>
              <p:nvPr/>
            </p:nvSpPr>
            <p:spPr bwMode="auto">
              <a:xfrm>
                <a:off x="1779359" y="141043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79" name="Line 352"/>
              <p:cNvSpPr>
                <a:spLocks noChangeShapeType="1"/>
              </p:cNvSpPr>
              <p:nvPr/>
            </p:nvSpPr>
            <p:spPr bwMode="auto">
              <a:xfrm>
                <a:off x="1649722" y="88152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0" name="Line 353"/>
              <p:cNvSpPr>
                <a:spLocks noChangeShapeType="1"/>
              </p:cNvSpPr>
              <p:nvPr/>
            </p:nvSpPr>
            <p:spPr bwMode="auto">
              <a:xfrm>
                <a:off x="1616452" y="113618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1" name="Line 354"/>
              <p:cNvSpPr>
                <a:spLocks noChangeShapeType="1"/>
              </p:cNvSpPr>
              <p:nvPr/>
            </p:nvSpPr>
            <p:spPr bwMode="auto">
              <a:xfrm>
                <a:off x="1266546" y="4407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2" name="Line 355"/>
              <p:cNvSpPr>
                <a:spLocks noChangeShapeType="1"/>
              </p:cNvSpPr>
              <p:nvPr/>
            </p:nvSpPr>
            <p:spPr bwMode="auto">
              <a:xfrm>
                <a:off x="1234423" y="71501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3" name="Line 356"/>
              <p:cNvSpPr>
                <a:spLocks noChangeShapeType="1"/>
              </p:cNvSpPr>
              <p:nvPr/>
            </p:nvSpPr>
            <p:spPr bwMode="auto">
              <a:xfrm>
                <a:off x="1063485" y="6856"/>
                <a:ext cx="1" cy="55830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4" name="Line 357"/>
              <p:cNvSpPr>
                <a:spLocks noChangeShapeType="1"/>
              </p:cNvSpPr>
              <p:nvPr/>
            </p:nvSpPr>
            <p:spPr bwMode="auto">
              <a:xfrm>
                <a:off x="1030215" y="34281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5" name="Line 358"/>
              <p:cNvSpPr>
                <a:spLocks noChangeShapeType="1"/>
              </p:cNvSpPr>
              <p:nvPr/>
            </p:nvSpPr>
            <p:spPr bwMode="auto">
              <a:xfrm>
                <a:off x="1149528" y="2546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6" name="Line 359"/>
              <p:cNvSpPr>
                <a:spLocks noChangeShapeType="1"/>
              </p:cNvSpPr>
              <p:nvPr/>
            </p:nvSpPr>
            <p:spPr bwMode="auto">
              <a:xfrm>
                <a:off x="1117405" y="52891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7" name="Line 360"/>
              <p:cNvSpPr>
                <a:spLocks noChangeShapeType="1"/>
              </p:cNvSpPr>
              <p:nvPr/>
            </p:nvSpPr>
            <p:spPr bwMode="auto">
              <a:xfrm flipH="1">
                <a:off x="32122" y="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188" name="Line 361"/>
              <p:cNvSpPr>
                <a:spLocks noChangeShapeType="1"/>
              </p:cNvSpPr>
              <p:nvPr/>
            </p:nvSpPr>
            <p:spPr bwMode="auto">
              <a:xfrm>
                <a:off x="-1" y="27425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136C7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</p:grpSp>
      <p:grpSp>
        <p:nvGrpSpPr>
          <p:cNvPr id="319592" name="Group 362"/>
          <p:cNvGrpSpPr>
            <a:grpSpLocks/>
          </p:cNvGrpSpPr>
          <p:nvPr/>
        </p:nvGrpSpPr>
        <p:grpSpPr bwMode="auto">
          <a:xfrm>
            <a:off x="3343275" y="1838325"/>
            <a:ext cx="6605588" cy="827088"/>
            <a:chOff x="0" y="0"/>
            <a:chExt cx="6605773" cy="826672"/>
          </a:xfrm>
        </p:grpSpPr>
        <p:sp>
          <p:nvSpPr>
            <p:cNvPr id="319663" name="AutoShape 363"/>
            <p:cNvSpPr>
              <a:spLocks/>
            </p:cNvSpPr>
            <p:nvPr/>
          </p:nvSpPr>
          <p:spPr bwMode="auto">
            <a:xfrm>
              <a:off x="0" y="26445"/>
              <a:ext cx="6605773" cy="774761"/>
            </a:xfrm>
            <a:custGeom>
              <a:avLst/>
              <a:gdLst>
                <a:gd name="T0" fmla="*/ 1010097924 w 21600"/>
                <a:gd name="T1" fmla="*/ 13894801 h 21600"/>
                <a:gd name="T2" fmla="*/ 1010097924 w 21600"/>
                <a:gd name="T3" fmla="*/ 13894801 h 21600"/>
                <a:gd name="T4" fmla="*/ 1010097924 w 21600"/>
                <a:gd name="T5" fmla="*/ 13894801 h 21600"/>
                <a:gd name="T6" fmla="*/ 1010097924 w 21600"/>
                <a:gd name="T7" fmla="*/ 138948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754" y="0"/>
                  </a:lnTo>
                  <a:lnTo>
                    <a:pt x="754" y="191"/>
                  </a:lnTo>
                  <a:lnTo>
                    <a:pt x="1110" y="191"/>
                  </a:lnTo>
                  <a:lnTo>
                    <a:pt x="1110" y="464"/>
                  </a:lnTo>
                  <a:lnTo>
                    <a:pt x="2041" y="464"/>
                  </a:lnTo>
                  <a:lnTo>
                    <a:pt x="2041" y="710"/>
                  </a:lnTo>
                  <a:lnTo>
                    <a:pt x="2678" y="710"/>
                  </a:lnTo>
                  <a:lnTo>
                    <a:pt x="2678" y="1229"/>
                  </a:lnTo>
                  <a:lnTo>
                    <a:pt x="2952" y="1229"/>
                  </a:lnTo>
                  <a:lnTo>
                    <a:pt x="2952" y="1693"/>
                  </a:lnTo>
                  <a:lnTo>
                    <a:pt x="3504" y="1693"/>
                  </a:lnTo>
                  <a:lnTo>
                    <a:pt x="3504" y="1939"/>
                  </a:lnTo>
                  <a:lnTo>
                    <a:pt x="3635" y="1939"/>
                  </a:lnTo>
                  <a:lnTo>
                    <a:pt x="3635" y="2212"/>
                  </a:lnTo>
                  <a:lnTo>
                    <a:pt x="3894" y="2212"/>
                  </a:lnTo>
                  <a:lnTo>
                    <a:pt x="3894" y="2458"/>
                  </a:lnTo>
                  <a:lnTo>
                    <a:pt x="3991" y="2458"/>
                  </a:lnTo>
                  <a:lnTo>
                    <a:pt x="3991" y="2731"/>
                  </a:lnTo>
                  <a:lnTo>
                    <a:pt x="4063" y="2731"/>
                  </a:lnTo>
                  <a:lnTo>
                    <a:pt x="4063" y="2976"/>
                  </a:lnTo>
                  <a:lnTo>
                    <a:pt x="4239" y="2976"/>
                  </a:lnTo>
                  <a:lnTo>
                    <a:pt x="4239" y="3222"/>
                  </a:lnTo>
                  <a:lnTo>
                    <a:pt x="4310" y="3222"/>
                  </a:lnTo>
                  <a:lnTo>
                    <a:pt x="4310" y="3441"/>
                  </a:lnTo>
                  <a:lnTo>
                    <a:pt x="4419" y="3441"/>
                  </a:lnTo>
                  <a:lnTo>
                    <a:pt x="4419" y="3932"/>
                  </a:lnTo>
                  <a:lnTo>
                    <a:pt x="4933" y="3932"/>
                  </a:lnTo>
                  <a:lnTo>
                    <a:pt x="4933" y="4205"/>
                  </a:lnTo>
                  <a:lnTo>
                    <a:pt x="5046" y="4205"/>
                  </a:lnTo>
                  <a:lnTo>
                    <a:pt x="5046" y="4451"/>
                  </a:lnTo>
                  <a:lnTo>
                    <a:pt x="5147" y="4451"/>
                  </a:lnTo>
                  <a:lnTo>
                    <a:pt x="5147" y="4724"/>
                  </a:lnTo>
                  <a:lnTo>
                    <a:pt x="5162" y="4724"/>
                  </a:lnTo>
                  <a:lnTo>
                    <a:pt x="5162" y="5161"/>
                  </a:lnTo>
                  <a:lnTo>
                    <a:pt x="5383" y="5161"/>
                  </a:lnTo>
                  <a:lnTo>
                    <a:pt x="5383" y="5434"/>
                  </a:lnTo>
                  <a:lnTo>
                    <a:pt x="5837" y="5434"/>
                  </a:lnTo>
                  <a:lnTo>
                    <a:pt x="5837" y="5680"/>
                  </a:lnTo>
                  <a:lnTo>
                    <a:pt x="6193" y="5680"/>
                  </a:lnTo>
                  <a:lnTo>
                    <a:pt x="6193" y="5953"/>
                  </a:lnTo>
                  <a:lnTo>
                    <a:pt x="6261" y="5953"/>
                  </a:lnTo>
                  <a:lnTo>
                    <a:pt x="6261" y="6199"/>
                  </a:lnTo>
                  <a:lnTo>
                    <a:pt x="6467" y="6199"/>
                  </a:lnTo>
                  <a:lnTo>
                    <a:pt x="6467" y="6390"/>
                  </a:lnTo>
                  <a:lnTo>
                    <a:pt x="6512" y="6390"/>
                  </a:lnTo>
                  <a:lnTo>
                    <a:pt x="6512" y="6909"/>
                  </a:lnTo>
                  <a:lnTo>
                    <a:pt x="6831" y="6909"/>
                  </a:lnTo>
                  <a:lnTo>
                    <a:pt x="6831" y="7701"/>
                  </a:lnTo>
                  <a:lnTo>
                    <a:pt x="7015" y="7701"/>
                  </a:lnTo>
                  <a:lnTo>
                    <a:pt x="7015" y="7946"/>
                  </a:lnTo>
                  <a:lnTo>
                    <a:pt x="7300" y="7946"/>
                  </a:lnTo>
                  <a:lnTo>
                    <a:pt x="7300" y="8138"/>
                  </a:lnTo>
                  <a:lnTo>
                    <a:pt x="7521" y="8138"/>
                  </a:lnTo>
                  <a:lnTo>
                    <a:pt x="7521" y="8411"/>
                  </a:lnTo>
                  <a:lnTo>
                    <a:pt x="7825" y="8411"/>
                  </a:lnTo>
                  <a:lnTo>
                    <a:pt x="7825" y="8656"/>
                  </a:lnTo>
                  <a:lnTo>
                    <a:pt x="7975" y="8656"/>
                  </a:lnTo>
                  <a:lnTo>
                    <a:pt x="7975" y="9639"/>
                  </a:lnTo>
                  <a:lnTo>
                    <a:pt x="8515" y="9639"/>
                  </a:lnTo>
                  <a:lnTo>
                    <a:pt x="8515" y="9885"/>
                  </a:lnTo>
                  <a:lnTo>
                    <a:pt x="8853" y="9885"/>
                  </a:lnTo>
                  <a:lnTo>
                    <a:pt x="8853" y="10677"/>
                  </a:lnTo>
                  <a:lnTo>
                    <a:pt x="9502" y="10677"/>
                  </a:lnTo>
                  <a:lnTo>
                    <a:pt x="9502" y="11633"/>
                  </a:lnTo>
                  <a:lnTo>
                    <a:pt x="9633" y="11633"/>
                  </a:lnTo>
                  <a:lnTo>
                    <a:pt x="9633" y="11906"/>
                  </a:lnTo>
                  <a:lnTo>
                    <a:pt x="9776" y="11906"/>
                  </a:lnTo>
                  <a:lnTo>
                    <a:pt x="9776" y="12343"/>
                  </a:lnTo>
                  <a:lnTo>
                    <a:pt x="9802" y="12343"/>
                  </a:lnTo>
                  <a:lnTo>
                    <a:pt x="9802" y="12862"/>
                  </a:lnTo>
                  <a:lnTo>
                    <a:pt x="10132" y="12862"/>
                  </a:lnTo>
                  <a:lnTo>
                    <a:pt x="10132" y="13135"/>
                  </a:lnTo>
                  <a:lnTo>
                    <a:pt x="10361" y="13135"/>
                  </a:lnTo>
                  <a:lnTo>
                    <a:pt x="10361" y="13381"/>
                  </a:lnTo>
                  <a:lnTo>
                    <a:pt x="10886" y="13381"/>
                  </a:lnTo>
                  <a:lnTo>
                    <a:pt x="10886" y="13654"/>
                  </a:lnTo>
                  <a:lnTo>
                    <a:pt x="11160" y="13654"/>
                  </a:lnTo>
                  <a:lnTo>
                    <a:pt x="11160" y="13845"/>
                  </a:lnTo>
                  <a:lnTo>
                    <a:pt x="11524" y="13845"/>
                  </a:lnTo>
                  <a:lnTo>
                    <a:pt x="11524" y="14418"/>
                  </a:lnTo>
                  <a:lnTo>
                    <a:pt x="11719" y="14418"/>
                  </a:lnTo>
                  <a:lnTo>
                    <a:pt x="11719" y="14609"/>
                  </a:lnTo>
                  <a:lnTo>
                    <a:pt x="11772" y="14609"/>
                  </a:lnTo>
                  <a:lnTo>
                    <a:pt x="11772" y="14746"/>
                  </a:lnTo>
                  <a:lnTo>
                    <a:pt x="11862" y="14746"/>
                  </a:lnTo>
                  <a:lnTo>
                    <a:pt x="11862" y="14937"/>
                  </a:lnTo>
                  <a:lnTo>
                    <a:pt x="12154" y="14937"/>
                  </a:lnTo>
                  <a:lnTo>
                    <a:pt x="12154" y="15183"/>
                  </a:lnTo>
                  <a:lnTo>
                    <a:pt x="12544" y="15183"/>
                  </a:lnTo>
                  <a:lnTo>
                    <a:pt x="12544" y="15374"/>
                  </a:lnTo>
                  <a:lnTo>
                    <a:pt x="13493" y="15374"/>
                  </a:lnTo>
                  <a:lnTo>
                    <a:pt x="13493" y="16084"/>
                  </a:lnTo>
                  <a:lnTo>
                    <a:pt x="13839" y="16084"/>
                  </a:lnTo>
                  <a:lnTo>
                    <a:pt x="13839" y="16412"/>
                  </a:lnTo>
                  <a:lnTo>
                    <a:pt x="14533" y="16412"/>
                  </a:lnTo>
                  <a:lnTo>
                    <a:pt x="14533" y="16603"/>
                  </a:lnTo>
                  <a:lnTo>
                    <a:pt x="14716" y="16603"/>
                  </a:lnTo>
                  <a:lnTo>
                    <a:pt x="14716" y="16876"/>
                  </a:lnTo>
                  <a:lnTo>
                    <a:pt x="14885" y="16876"/>
                  </a:lnTo>
                  <a:lnTo>
                    <a:pt x="14885" y="17122"/>
                  </a:lnTo>
                  <a:lnTo>
                    <a:pt x="15320" y="17122"/>
                  </a:lnTo>
                  <a:lnTo>
                    <a:pt x="15320" y="17832"/>
                  </a:lnTo>
                  <a:lnTo>
                    <a:pt x="16108" y="17832"/>
                  </a:lnTo>
                  <a:lnTo>
                    <a:pt x="16108" y="18350"/>
                  </a:lnTo>
                  <a:lnTo>
                    <a:pt x="16491" y="18350"/>
                  </a:lnTo>
                  <a:lnTo>
                    <a:pt x="16491" y="18678"/>
                  </a:lnTo>
                  <a:lnTo>
                    <a:pt x="16607" y="18678"/>
                  </a:lnTo>
                  <a:lnTo>
                    <a:pt x="16607" y="19060"/>
                  </a:lnTo>
                  <a:lnTo>
                    <a:pt x="16712" y="19060"/>
                  </a:lnTo>
                  <a:lnTo>
                    <a:pt x="16712" y="19579"/>
                  </a:lnTo>
                  <a:lnTo>
                    <a:pt x="18310" y="19579"/>
                  </a:lnTo>
                  <a:lnTo>
                    <a:pt x="18310" y="20371"/>
                  </a:lnTo>
                  <a:lnTo>
                    <a:pt x="18479" y="20371"/>
                  </a:lnTo>
                  <a:lnTo>
                    <a:pt x="18479" y="21136"/>
                  </a:lnTo>
                  <a:lnTo>
                    <a:pt x="18505" y="21136"/>
                  </a:lnTo>
                  <a:lnTo>
                    <a:pt x="18505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rgbClr val="80144E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grpSp>
          <p:nvGrpSpPr>
            <p:cNvPr id="319664" name="Group 364"/>
            <p:cNvGrpSpPr>
              <a:grpSpLocks/>
            </p:cNvGrpSpPr>
            <p:nvPr/>
          </p:nvGrpSpPr>
          <p:grpSpPr bwMode="auto">
            <a:xfrm>
              <a:off x="135373" y="0"/>
              <a:ext cx="6465811" cy="826672"/>
              <a:chOff x="-1" y="0"/>
              <a:chExt cx="6465811" cy="826672"/>
            </a:xfrm>
          </p:grpSpPr>
          <p:sp>
            <p:nvSpPr>
              <p:cNvPr id="319665" name="Line 365"/>
              <p:cNvSpPr>
                <a:spLocks noChangeShapeType="1"/>
              </p:cNvSpPr>
              <p:nvPr/>
            </p:nvSpPr>
            <p:spPr bwMode="auto">
              <a:xfrm>
                <a:off x="6435981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66" name="Line 366"/>
              <p:cNvSpPr>
                <a:spLocks noChangeShapeType="1"/>
              </p:cNvSpPr>
              <p:nvPr/>
            </p:nvSpPr>
            <p:spPr bwMode="auto">
              <a:xfrm>
                <a:off x="6402711" y="801205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67" name="Line 367"/>
              <p:cNvSpPr>
                <a:spLocks noChangeShapeType="1"/>
              </p:cNvSpPr>
              <p:nvPr/>
            </p:nvSpPr>
            <p:spPr bwMode="auto">
              <a:xfrm>
                <a:off x="5523930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68" name="Line 368"/>
              <p:cNvSpPr>
                <a:spLocks noChangeShapeType="1"/>
              </p:cNvSpPr>
              <p:nvPr/>
            </p:nvSpPr>
            <p:spPr bwMode="auto">
              <a:xfrm>
                <a:off x="5491808" y="801205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69" name="Line 369"/>
              <p:cNvSpPr>
                <a:spLocks noChangeShapeType="1"/>
              </p:cNvSpPr>
              <p:nvPr/>
            </p:nvSpPr>
            <p:spPr bwMode="auto">
              <a:xfrm>
                <a:off x="5510164" y="728725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0" name="Line 370"/>
              <p:cNvSpPr>
                <a:spLocks noChangeShapeType="1"/>
              </p:cNvSpPr>
              <p:nvPr/>
            </p:nvSpPr>
            <p:spPr bwMode="auto">
              <a:xfrm>
                <a:off x="5478041" y="757129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1" name="Line 371"/>
              <p:cNvSpPr>
                <a:spLocks noChangeShapeType="1"/>
              </p:cNvSpPr>
              <p:nvPr/>
            </p:nvSpPr>
            <p:spPr bwMode="auto">
              <a:xfrm>
                <a:off x="5466569" y="728724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2" name="Line 372"/>
              <p:cNvSpPr>
                <a:spLocks noChangeShapeType="1"/>
              </p:cNvSpPr>
              <p:nvPr/>
            </p:nvSpPr>
            <p:spPr bwMode="auto">
              <a:xfrm>
                <a:off x="5434446" y="757129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3" name="Line 373"/>
              <p:cNvSpPr>
                <a:spLocks noChangeShapeType="1"/>
              </p:cNvSpPr>
              <p:nvPr/>
            </p:nvSpPr>
            <p:spPr bwMode="auto">
              <a:xfrm>
                <a:off x="5458538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4" name="Line 374"/>
              <p:cNvSpPr>
                <a:spLocks noChangeShapeType="1"/>
              </p:cNvSpPr>
              <p:nvPr/>
            </p:nvSpPr>
            <p:spPr bwMode="auto">
              <a:xfrm>
                <a:off x="5426415" y="728724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5" name="Line 375"/>
              <p:cNvSpPr>
                <a:spLocks noChangeShapeType="1"/>
              </p:cNvSpPr>
              <p:nvPr/>
            </p:nvSpPr>
            <p:spPr bwMode="auto">
              <a:xfrm>
                <a:off x="4981289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6" name="Line 376"/>
              <p:cNvSpPr>
                <a:spLocks noChangeShapeType="1"/>
              </p:cNvSpPr>
              <p:nvPr/>
            </p:nvSpPr>
            <p:spPr bwMode="auto">
              <a:xfrm>
                <a:off x="4949166" y="728724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7" name="Line 377"/>
              <p:cNvSpPr>
                <a:spLocks noChangeShapeType="1"/>
              </p:cNvSpPr>
              <p:nvPr/>
            </p:nvSpPr>
            <p:spPr bwMode="auto">
              <a:xfrm>
                <a:off x="4949166" y="68268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8" name="Line 378"/>
              <p:cNvSpPr>
                <a:spLocks noChangeShapeType="1"/>
              </p:cNvSpPr>
              <p:nvPr/>
            </p:nvSpPr>
            <p:spPr bwMode="auto">
              <a:xfrm>
                <a:off x="4915896" y="710114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79" name="Line 379"/>
              <p:cNvSpPr>
                <a:spLocks noChangeShapeType="1"/>
              </p:cNvSpPr>
              <p:nvPr/>
            </p:nvSpPr>
            <p:spPr bwMode="auto">
              <a:xfrm>
                <a:off x="4913602" y="66897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0" name="Line 380"/>
              <p:cNvSpPr>
                <a:spLocks noChangeShapeType="1"/>
              </p:cNvSpPr>
              <p:nvPr/>
            </p:nvSpPr>
            <p:spPr bwMode="auto">
              <a:xfrm>
                <a:off x="4883774" y="696402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1" name="Line 381"/>
              <p:cNvSpPr>
                <a:spLocks noChangeShapeType="1"/>
              </p:cNvSpPr>
              <p:nvPr/>
            </p:nvSpPr>
            <p:spPr bwMode="auto">
              <a:xfrm>
                <a:off x="4905571" y="65722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2" name="Line 382"/>
              <p:cNvSpPr>
                <a:spLocks noChangeShapeType="1"/>
              </p:cNvSpPr>
              <p:nvPr/>
            </p:nvSpPr>
            <p:spPr bwMode="auto">
              <a:xfrm>
                <a:off x="4872301" y="684648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3" name="Line 383"/>
              <p:cNvSpPr>
                <a:spLocks noChangeShapeType="1"/>
              </p:cNvSpPr>
              <p:nvPr/>
            </p:nvSpPr>
            <p:spPr bwMode="auto">
              <a:xfrm>
                <a:off x="4794289" y="65722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4" name="Line 384"/>
              <p:cNvSpPr>
                <a:spLocks noChangeShapeType="1"/>
              </p:cNvSpPr>
              <p:nvPr/>
            </p:nvSpPr>
            <p:spPr bwMode="auto">
              <a:xfrm>
                <a:off x="4764461" y="684648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5" name="Line 385"/>
              <p:cNvSpPr>
                <a:spLocks noChangeShapeType="1"/>
              </p:cNvSpPr>
              <p:nvPr/>
            </p:nvSpPr>
            <p:spPr bwMode="auto">
              <a:xfrm>
                <a:off x="4786259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6" name="Line 386"/>
              <p:cNvSpPr>
                <a:spLocks noChangeShapeType="1"/>
              </p:cNvSpPr>
              <p:nvPr/>
            </p:nvSpPr>
            <p:spPr bwMode="auto">
              <a:xfrm>
                <a:off x="4752989" y="666038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7" name="Line 387"/>
              <p:cNvSpPr>
                <a:spLocks noChangeShapeType="1"/>
              </p:cNvSpPr>
              <p:nvPr/>
            </p:nvSpPr>
            <p:spPr bwMode="auto">
              <a:xfrm>
                <a:off x="4555665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8" name="Line 388"/>
              <p:cNvSpPr>
                <a:spLocks noChangeShapeType="1"/>
              </p:cNvSpPr>
              <p:nvPr/>
            </p:nvSpPr>
            <p:spPr bwMode="auto">
              <a:xfrm>
                <a:off x="4522395" y="666038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89" name="Line 389"/>
              <p:cNvSpPr>
                <a:spLocks noChangeShapeType="1"/>
              </p:cNvSpPr>
              <p:nvPr/>
            </p:nvSpPr>
            <p:spPr bwMode="auto">
              <a:xfrm>
                <a:off x="4533867" y="615106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0" name="Line 390"/>
              <p:cNvSpPr>
                <a:spLocks noChangeShapeType="1"/>
              </p:cNvSpPr>
              <p:nvPr/>
            </p:nvSpPr>
            <p:spPr bwMode="auto">
              <a:xfrm>
                <a:off x="4500598" y="643511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1" name="Line 391"/>
              <p:cNvSpPr>
                <a:spLocks noChangeShapeType="1"/>
              </p:cNvSpPr>
              <p:nvPr/>
            </p:nvSpPr>
            <p:spPr bwMode="auto">
              <a:xfrm>
                <a:off x="4403083" y="603352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2" name="Line 392"/>
              <p:cNvSpPr>
                <a:spLocks noChangeShapeType="1"/>
              </p:cNvSpPr>
              <p:nvPr/>
            </p:nvSpPr>
            <p:spPr bwMode="auto">
              <a:xfrm>
                <a:off x="4370960" y="629798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3" name="Line 393"/>
              <p:cNvSpPr>
                <a:spLocks noChangeShapeType="1"/>
              </p:cNvSpPr>
              <p:nvPr/>
            </p:nvSpPr>
            <p:spPr bwMode="auto">
              <a:xfrm>
                <a:off x="4319335" y="594537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4" name="Line 394"/>
              <p:cNvSpPr>
                <a:spLocks noChangeShapeType="1"/>
              </p:cNvSpPr>
              <p:nvPr/>
            </p:nvSpPr>
            <p:spPr bwMode="auto">
              <a:xfrm>
                <a:off x="4287212" y="620003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5" name="Line 395"/>
              <p:cNvSpPr>
                <a:spLocks noChangeShapeType="1"/>
              </p:cNvSpPr>
              <p:nvPr/>
            </p:nvSpPr>
            <p:spPr bwMode="auto">
              <a:xfrm>
                <a:off x="4295243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6" name="Line 396"/>
              <p:cNvSpPr>
                <a:spLocks noChangeShapeType="1"/>
              </p:cNvSpPr>
              <p:nvPr/>
            </p:nvSpPr>
            <p:spPr bwMode="auto">
              <a:xfrm>
                <a:off x="4261973" y="613147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7" name="Line 397"/>
              <p:cNvSpPr>
                <a:spLocks noChangeShapeType="1"/>
              </p:cNvSpPr>
              <p:nvPr/>
            </p:nvSpPr>
            <p:spPr bwMode="auto">
              <a:xfrm>
                <a:off x="4120863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8" name="Line 398"/>
              <p:cNvSpPr>
                <a:spLocks noChangeShapeType="1"/>
              </p:cNvSpPr>
              <p:nvPr/>
            </p:nvSpPr>
            <p:spPr bwMode="auto">
              <a:xfrm>
                <a:off x="4088741" y="613147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699" name="Line 399"/>
              <p:cNvSpPr>
                <a:spLocks noChangeShapeType="1"/>
              </p:cNvSpPr>
              <p:nvPr/>
            </p:nvSpPr>
            <p:spPr bwMode="auto">
              <a:xfrm>
                <a:off x="3993521" y="57592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0" name="Line 400"/>
              <p:cNvSpPr>
                <a:spLocks noChangeShapeType="1"/>
              </p:cNvSpPr>
              <p:nvPr/>
            </p:nvSpPr>
            <p:spPr bwMode="auto">
              <a:xfrm>
                <a:off x="3961398" y="603352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1" name="Line 401"/>
              <p:cNvSpPr>
                <a:spLocks noChangeShapeType="1"/>
              </p:cNvSpPr>
              <p:nvPr/>
            </p:nvSpPr>
            <p:spPr bwMode="auto">
              <a:xfrm>
                <a:off x="3689503" y="541646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2" name="Line 402"/>
              <p:cNvSpPr>
                <a:spLocks noChangeShapeType="1"/>
              </p:cNvSpPr>
              <p:nvPr/>
            </p:nvSpPr>
            <p:spPr bwMode="auto">
              <a:xfrm>
                <a:off x="3657381" y="569071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3" name="Line 403"/>
              <p:cNvSpPr>
                <a:spLocks noChangeShapeType="1"/>
              </p:cNvSpPr>
              <p:nvPr/>
            </p:nvSpPr>
            <p:spPr bwMode="auto">
              <a:xfrm>
                <a:off x="3570191" y="53381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4" name="Line 404"/>
              <p:cNvSpPr>
                <a:spLocks noChangeShapeType="1"/>
              </p:cNvSpPr>
              <p:nvPr/>
            </p:nvSpPr>
            <p:spPr bwMode="auto">
              <a:xfrm>
                <a:off x="3538068" y="562214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5" name="Line 405"/>
              <p:cNvSpPr>
                <a:spLocks noChangeShapeType="1"/>
              </p:cNvSpPr>
              <p:nvPr/>
            </p:nvSpPr>
            <p:spPr bwMode="auto">
              <a:xfrm>
                <a:off x="3480707" y="526954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6" name="Line 406"/>
              <p:cNvSpPr>
                <a:spLocks noChangeShapeType="1"/>
              </p:cNvSpPr>
              <p:nvPr/>
            </p:nvSpPr>
            <p:spPr bwMode="auto">
              <a:xfrm>
                <a:off x="3448584" y="555358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7" name="Line 407"/>
              <p:cNvSpPr>
                <a:spLocks noChangeShapeType="1"/>
              </p:cNvSpPr>
              <p:nvPr/>
            </p:nvSpPr>
            <p:spPr bwMode="auto">
              <a:xfrm>
                <a:off x="3458910" y="523036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8" name="Line 408"/>
              <p:cNvSpPr>
                <a:spLocks noChangeShapeType="1"/>
              </p:cNvSpPr>
              <p:nvPr/>
            </p:nvSpPr>
            <p:spPr bwMode="auto">
              <a:xfrm>
                <a:off x="3426787" y="550461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09" name="Line 409"/>
              <p:cNvSpPr>
                <a:spLocks noChangeShapeType="1"/>
              </p:cNvSpPr>
              <p:nvPr/>
            </p:nvSpPr>
            <p:spPr bwMode="auto">
              <a:xfrm>
                <a:off x="3448584" y="51618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0" name="Line 410"/>
              <p:cNvSpPr>
                <a:spLocks noChangeShapeType="1"/>
              </p:cNvSpPr>
              <p:nvPr/>
            </p:nvSpPr>
            <p:spPr bwMode="auto">
              <a:xfrm>
                <a:off x="3418756" y="541646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1" name="Line 411"/>
              <p:cNvSpPr>
                <a:spLocks noChangeShapeType="1"/>
              </p:cNvSpPr>
              <p:nvPr/>
            </p:nvSpPr>
            <p:spPr bwMode="auto">
              <a:xfrm>
                <a:off x="2886440" y="4603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2" name="Line 412"/>
              <p:cNvSpPr>
                <a:spLocks noChangeShapeType="1"/>
              </p:cNvSpPr>
              <p:nvPr/>
            </p:nvSpPr>
            <p:spPr bwMode="auto">
              <a:xfrm>
                <a:off x="2854317" y="487775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3" name="Line 413"/>
              <p:cNvSpPr>
                <a:spLocks noChangeShapeType="1"/>
              </p:cNvSpPr>
              <p:nvPr/>
            </p:nvSpPr>
            <p:spPr bwMode="auto">
              <a:xfrm>
                <a:off x="2800397" y="416274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4" name="Line 414"/>
              <p:cNvSpPr>
                <a:spLocks noChangeShapeType="1"/>
              </p:cNvSpPr>
              <p:nvPr/>
            </p:nvSpPr>
            <p:spPr bwMode="auto">
              <a:xfrm>
                <a:off x="2767127" y="443699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5" name="Line 415"/>
              <p:cNvSpPr>
                <a:spLocks noChangeShapeType="1"/>
              </p:cNvSpPr>
              <p:nvPr/>
            </p:nvSpPr>
            <p:spPr bwMode="auto">
              <a:xfrm>
                <a:off x="2246283" y="30265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6" name="Line 416"/>
              <p:cNvSpPr>
                <a:spLocks noChangeShapeType="1"/>
              </p:cNvSpPr>
              <p:nvPr/>
            </p:nvSpPr>
            <p:spPr bwMode="auto">
              <a:xfrm>
                <a:off x="2214161" y="330081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7" name="Line 417"/>
              <p:cNvSpPr>
                <a:spLocks noChangeShapeType="1"/>
              </p:cNvSpPr>
              <p:nvPr/>
            </p:nvSpPr>
            <p:spPr bwMode="auto">
              <a:xfrm>
                <a:off x="2019131" y="284045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8" name="Line 418"/>
              <p:cNvSpPr>
                <a:spLocks noChangeShapeType="1"/>
              </p:cNvSpPr>
              <p:nvPr/>
            </p:nvSpPr>
            <p:spPr bwMode="auto">
              <a:xfrm>
                <a:off x="1985861" y="309512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19" name="Line 419"/>
              <p:cNvSpPr>
                <a:spLocks noChangeShapeType="1"/>
              </p:cNvSpPr>
              <p:nvPr/>
            </p:nvSpPr>
            <p:spPr bwMode="auto">
              <a:xfrm>
                <a:off x="1834427" y="221359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0" name="Line 420"/>
              <p:cNvSpPr>
                <a:spLocks noChangeShapeType="1"/>
              </p:cNvSpPr>
              <p:nvPr/>
            </p:nvSpPr>
            <p:spPr bwMode="auto">
              <a:xfrm>
                <a:off x="1801156" y="246826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1" name="Line 421"/>
              <p:cNvSpPr>
                <a:spLocks noChangeShapeType="1"/>
              </p:cNvSpPr>
              <p:nvPr/>
            </p:nvSpPr>
            <p:spPr bwMode="auto">
              <a:xfrm>
                <a:off x="1790832" y="221359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2" name="Line 422"/>
              <p:cNvSpPr>
                <a:spLocks noChangeShapeType="1"/>
              </p:cNvSpPr>
              <p:nvPr/>
            </p:nvSpPr>
            <p:spPr bwMode="auto">
              <a:xfrm>
                <a:off x="1758709" y="246826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3" name="Line 423"/>
              <p:cNvSpPr>
                <a:spLocks noChangeShapeType="1"/>
              </p:cNvSpPr>
              <p:nvPr/>
            </p:nvSpPr>
            <p:spPr bwMode="auto">
              <a:xfrm>
                <a:off x="1660047" y="2027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4" name="Line 424"/>
              <p:cNvSpPr>
                <a:spLocks noChangeShapeType="1"/>
              </p:cNvSpPr>
              <p:nvPr/>
            </p:nvSpPr>
            <p:spPr bwMode="auto">
              <a:xfrm>
                <a:off x="1627925" y="230175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5" name="Line 425"/>
              <p:cNvSpPr>
                <a:spLocks noChangeShapeType="1"/>
              </p:cNvSpPr>
              <p:nvPr/>
            </p:nvSpPr>
            <p:spPr bwMode="auto">
              <a:xfrm>
                <a:off x="1516643" y="193934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6" name="Line 426"/>
              <p:cNvSpPr>
                <a:spLocks noChangeShapeType="1"/>
              </p:cNvSpPr>
              <p:nvPr/>
            </p:nvSpPr>
            <p:spPr bwMode="auto">
              <a:xfrm>
                <a:off x="1484520" y="221359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7" name="Line 427"/>
              <p:cNvSpPr>
                <a:spLocks noChangeShapeType="1"/>
              </p:cNvSpPr>
              <p:nvPr/>
            </p:nvSpPr>
            <p:spPr bwMode="auto">
              <a:xfrm>
                <a:off x="1096755" y="9598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8" name="Line 428"/>
              <p:cNvSpPr>
                <a:spLocks noChangeShapeType="1"/>
              </p:cNvSpPr>
              <p:nvPr/>
            </p:nvSpPr>
            <p:spPr bwMode="auto">
              <a:xfrm>
                <a:off x="1063485" y="124392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29" name="Line 429"/>
              <p:cNvSpPr>
                <a:spLocks noChangeShapeType="1"/>
              </p:cNvSpPr>
              <p:nvPr/>
            </p:nvSpPr>
            <p:spPr bwMode="auto">
              <a:xfrm>
                <a:off x="1115111" y="105782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0" name="Line 430"/>
              <p:cNvSpPr>
                <a:spLocks noChangeShapeType="1"/>
              </p:cNvSpPr>
              <p:nvPr/>
            </p:nvSpPr>
            <p:spPr bwMode="auto">
              <a:xfrm>
                <a:off x="1082988" y="133207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1" name="Line 431"/>
              <p:cNvSpPr>
                <a:spLocks noChangeShapeType="1"/>
              </p:cNvSpPr>
              <p:nvPr/>
            </p:nvSpPr>
            <p:spPr bwMode="auto">
              <a:xfrm>
                <a:off x="1061191" y="87173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2" name="Line 432"/>
              <p:cNvSpPr>
                <a:spLocks noChangeShapeType="1"/>
              </p:cNvSpPr>
              <p:nvPr/>
            </p:nvSpPr>
            <p:spPr bwMode="auto">
              <a:xfrm>
                <a:off x="1027921" y="112639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3" name="Line 433"/>
              <p:cNvSpPr>
                <a:spLocks noChangeShapeType="1"/>
              </p:cNvSpPr>
              <p:nvPr/>
            </p:nvSpPr>
            <p:spPr bwMode="auto">
              <a:xfrm>
                <a:off x="998093" y="7541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4" name="Line 434"/>
              <p:cNvSpPr>
                <a:spLocks noChangeShapeType="1"/>
              </p:cNvSpPr>
              <p:nvPr/>
            </p:nvSpPr>
            <p:spPr bwMode="auto">
              <a:xfrm>
                <a:off x="965970" y="102844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5" name="Line 435"/>
              <p:cNvSpPr>
                <a:spLocks noChangeShapeType="1"/>
              </p:cNvSpPr>
              <p:nvPr/>
            </p:nvSpPr>
            <p:spPr bwMode="auto">
              <a:xfrm>
                <a:off x="944173" y="70521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6" name="Line 436"/>
              <p:cNvSpPr>
                <a:spLocks noChangeShapeType="1"/>
              </p:cNvSpPr>
              <p:nvPr/>
            </p:nvSpPr>
            <p:spPr bwMode="auto">
              <a:xfrm>
                <a:off x="912051" y="95987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7" name="Line 437"/>
              <p:cNvSpPr>
                <a:spLocks noChangeShapeType="1"/>
              </p:cNvSpPr>
              <p:nvPr/>
            </p:nvSpPr>
            <p:spPr bwMode="auto">
              <a:xfrm>
                <a:off x="912051" y="63665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8" name="Line 438"/>
              <p:cNvSpPr>
                <a:spLocks noChangeShapeType="1"/>
              </p:cNvSpPr>
              <p:nvPr/>
            </p:nvSpPr>
            <p:spPr bwMode="auto">
              <a:xfrm>
                <a:off x="878781" y="89131"/>
                <a:ext cx="63099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39" name="Line 439"/>
              <p:cNvSpPr>
                <a:spLocks noChangeShapeType="1"/>
              </p:cNvSpPr>
              <p:nvPr/>
            </p:nvSpPr>
            <p:spPr bwMode="auto">
              <a:xfrm>
                <a:off x="757174" y="43096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0" name="Line 440"/>
              <p:cNvSpPr>
                <a:spLocks noChangeShapeType="1"/>
              </p:cNvSpPr>
              <p:nvPr/>
            </p:nvSpPr>
            <p:spPr bwMode="auto">
              <a:xfrm>
                <a:off x="725051" y="70521"/>
                <a:ext cx="64246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1" name="Line 441"/>
              <p:cNvSpPr>
                <a:spLocks noChangeShapeType="1"/>
              </p:cNvSpPr>
              <p:nvPr/>
            </p:nvSpPr>
            <p:spPr bwMode="auto">
              <a:xfrm flipH="1">
                <a:off x="-1" y="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2" name="Line 442"/>
              <p:cNvSpPr>
                <a:spLocks noChangeShapeType="1"/>
              </p:cNvSpPr>
              <p:nvPr/>
            </p:nvSpPr>
            <p:spPr bwMode="auto">
              <a:xfrm flipH="1">
                <a:off x="11472" y="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3" name="Line 443"/>
              <p:cNvSpPr>
                <a:spLocks noChangeShapeType="1"/>
              </p:cNvSpPr>
              <p:nvPr/>
            </p:nvSpPr>
            <p:spPr bwMode="auto">
              <a:xfrm flipH="1">
                <a:off x="5736" y="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4" name="Line 444"/>
              <p:cNvSpPr>
                <a:spLocks noChangeShapeType="1"/>
              </p:cNvSpPr>
              <p:nvPr/>
            </p:nvSpPr>
            <p:spPr bwMode="auto">
              <a:xfrm flipH="1">
                <a:off x="63098" y="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5" name="Line 445"/>
              <p:cNvSpPr>
                <a:spLocks noChangeShapeType="1"/>
              </p:cNvSpPr>
              <p:nvPr/>
            </p:nvSpPr>
            <p:spPr bwMode="auto">
              <a:xfrm flipH="1">
                <a:off x="75717" y="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6" name="Line 446"/>
              <p:cNvSpPr>
                <a:spLocks noChangeShapeType="1"/>
              </p:cNvSpPr>
              <p:nvPr/>
            </p:nvSpPr>
            <p:spPr bwMode="auto">
              <a:xfrm>
                <a:off x="246655" y="166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7" name="Line 447"/>
              <p:cNvSpPr>
                <a:spLocks noChangeShapeType="1"/>
              </p:cNvSpPr>
              <p:nvPr/>
            </p:nvSpPr>
            <p:spPr bwMode="auto">
              <a:xfrm>
                <a:off x="271894" y="166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8" name="Line 448"/>
              <p:cNvSpPr>
                <a:spLocks noChangeShapeType="1"/>
              </p:cNvSpPr>
              <p:nvPr/>
            </p:nvSpPr>
            <p:spPr bwMode="auto">
              <a:xfrm>
                <a:off x="304017" y="166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49" name="Line 449"/>
              <p:cNvSpPr>
                <a:spLocks noChangeShapeType="1"/>
              </p:cNvSpPr>
              <p:nvPr/>
            </p:nvSpPr>
            <p:spPr bwMode="auto">
              <a:xfrm>
                <a:off x="357936" y="166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0" name="Line 450"/>
              <p:cNvSpPr>
                <a:spLocks noChangeShapeType="1"/>
              </p:cNvSpPr>
              <p:nvPr/>
            </p:nvSpPr>
            <p:spPr bwMode="auto">
              <a:xfrm>
                <a:off x="379734" y="166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1" name="Line 451"/>
              <p:cNvSpPr>
                <a:spLocks noChangeShapeType="1"/>
              </p:cNvSpPr>
              <p:nvPr/>
            </p:nvSpPr>
            <p:spPr bwMode="auto">
              <a:xfrm>
                <a:off x="854689" y="6170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2" name="Line 452"/>
              <p:cNvSpPr>
                <a:spLocks noChangeShapeType="1"/>
              </p:cNvSpPr>
              <p:nvPr/>
            </p:nvSpPr>
            <p:spPr bwMode="auto">
              <a:xfrm>
                <a:off x="814535" y="6170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3" name="Line 453"/>
              <p:cNvSpPr>
                <a:spLocks noChangeShapeType="1"/>
              </p:cNvSpPr>
              <p:nvPr/>
            </p:nvSpPr>
            <p:spPr bwMode="auto">
              <a:xfrm>
                <a:off x="824861" y="6170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4" name="Line 454"/>
              <p:cNvSpPr>
                <a:spLocks noChangeShapeType="1"/>
              </p:cNvSpPr>
              <p:nvPr/>
            </p:nvSpPr>
            <p:spPr bwMode="auto">
              <a:xfrm>
                <a:off x="819124" y="61706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5" name="Line 455"/>
              <p:cNvSpPr>
                <a:spLocks noChangeShapeType="1"/>
              </p:cNvSpPr>
              <p:nvPr/>
            </p:nvSpPr>
            <p:spPr bwMode="auto">
              <a:xfrm>
                <a:off x="1019891" y="77378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6" name="Line 456"/>
              <p:cNvSpPr>
                <a:spLocks noChangeShapeType="1"/>
              </p:cNvSpPr>
              <p:nvPr/>
            </p:nvSpPr>
            <p:spPr bwMode="auto">
              <a:xfrm>
                <a:off x="1031363" y="77378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7" name="Line 457"/>
              <p:cNvSpPr>
                <a:spLocks noChangeShapeType="1"/>
              </p:cNvSpPr>
              <p:nvPr/>
            </p:nvSpPr>
            <p:spPr bwMode="auto">
              <a:xfrm>
                <a:off x="1025626" y="77378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8" name="Line 458"/>
              <p:cNvSpPr>
                <a:spLocks noChangeShapeType="1"/>
              </p:cNvSpPr>
              <p:nvPr/>
            </p:nvSpPr>
            <p:spPr bwMode="auto">
              <a:xfrm>
                <a:off x="1345705" y="140064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59" name="Line 459"/>
              <p:cNvSpPr>
                <a:spLocks noChangeShapeType="1"/>
              </p:cNvSpPr>
              <p:nvPr/>
            </p:nvSpPr>
            <p:spPr bwMode="auto">
              <a:xfrm>
                <a:off x="1476490" y="18414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0" name="Line 460"/>
              <p:cNvSpPr>
                <a:spLocks noChangeShapeType="1"/>
              </p:cNvSpPr>
              <p:nvPr/>
            </p:nvSpPr>
            <p:spPr bwMode="auto">
              <a:xfrm>
                <a:off x="1494845" y="18414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1" name="Line 461"/>
              <p:cNvSpPr>
                <a:spLocks noChangeShapeType="1"/>
              </p:cNvSpPr>
              <p:nvPr/>
            </p:nvSpPr>
            <p:spPr bwMode="auto">
              <a:xfrm>
                <a:off x="1486814" y="18414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2" name="Line 462"/>
              <p:cNvSpPr>
                <a:spLocks noChangeShapeType="1"/>
              </p:cNvSpPr>
              <p:nvPr/>
            </p:nvSpPr>
            <p:spPr bwMode="auto">
              <a:xfrm>
                <a:off x="1606127" y="193934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3" name="Line 463"/>
              <p:cNvSpPr>
                <a:spLocks noChangeShapeType="1"/>
              </p:cNvSpPr>
              <p:nvPr/>
            </p:nvSpPr>
            <p:spPr bwMode="auto">
              <a:xfrm>
                <a:off x="1625630" y="193934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4" name="Line 464"/>
              <p:cNvSpPr>
                <a:spLocks noChangeShapeType="1"/>
              </p:cNvSpPr>
              <p:nvPr/>
            </p:nvSpPr>
            <p:spPr bwMode="auto">
              <a:xfrm>
                <a:off x="1693317" y="2027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5" name="Line 465"/>
              <p:cNvSpPr>
                <a:spLocks noChangeShapeType="1"/>
              </p:cNvSpPr>
              <p:nvPr/>
            </p:nvSpPr>
            <p:spPr bwMode="auto">
              <a:xfrm>
                <a:off x="1723145" y="2027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6" name="Line 466"/>
              <p:cNvSpPr>
                <a:spLocks noChangeShapeType="1"/>
              </p:cNvSpPr>
              <p:nvPr/>
            </p:nvSpPr>
            <p:spPr bwMode="auto">
              <a:xfrm>
                <a:off x="1888346" y="246826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7" name="Line 467"/>
              <p:cNvSpPr>
                <a:spLocks noChangeShapeType="1"/>
              </p:cNvSpPr>
              <p:nvPr/>
            </p:nvSpPr>
            <p:spPr bwMode="auto">
              <a:xfrm>
                <a:off x="2027162" y="284045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8" name="Line 468"/>
              <p:cNvSpPr>
                <a:spLocks noChangeShapeType="1"/>
              </p:cNvSpPr>
              <p:nvPr/>
            </p:nvSpPr>
            <p:spPr bwMode="auto">
              <a:xfrm>
                <a:off x="2040929" y="284045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69" name="Line 469"/>
              <p:cNvSpPr>
                <a:spLocks noChangeShapeType="1"/>
              </p:cNvSpPr>
              <p:nvPr/>
            </p:nvSpPr>
            <p:spPr bwMode="auto">
              <a:xfrm>
                <a:off x="2126971" y="290902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0" name="Line 470"/>
              <p:cNvSpPr>
                <a:spLocks noChangeShapeType="1"/>
              </p:cNvSpPr>
              <p:nvPr/>
            </p:nvSpPr>
            <p:spPr bwMode="auto">
              <a:xfrm>
                <a:off x="2343798" y="343793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1" name="Line 471"/>
              <p:cNvSpPr>
                <a:spLocks noChangeShapeType="1"/>
              </p:cNvSpPr>
              <p:nvPr/>
            </p:nvSpPr>
            <p:spPr bwMode="auto">
              <a:xfrm>
                <a:off x="2496380" y="355547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2" name="Line 472"/>
              <p:cNvSpPr>
                <a:spLocks noChangeShapeType="1"/>
              </p:cNvSpPr>
              <p:nvPr/>
            </p:nvSpPr>
            <p:spPr bwMode="auto">
              <a:xfrm>
                <a:off x="3005752" y="469165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3" name="Line 473"/>
              <p:cNvSpPr>
                <a:spLocks noChangeShapeType="1"/>
              </p:cNvSpPr>
              <p:nvPr/>
            </p:nvSpPr>
            <p:spPr bwMode="auto">
              <a:xfrm>
                <a:off x="3234052" y="487775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4" name="Line 474"/>
              <p:cNvSpPr>
                <a:spLocks noChangeShapeType="1"/>
              </p:cNvSpPr>
              <p:nvPr/>
            </p:nvSpPr>
            <p:spPr bwMode="auto">
              <a:xfrm>
                <a:off x="3343039" y="494631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5" name="Line 475"/>
              <p:cNvSpPr>
                <a:spLocks noChangeShapeType="1"/>
              </p:cNvSpPr>
              <p:nvPr/>
            </p:nvSpPr>
            <p:spPr bwMode="auto">
              <a:xfrm>
                <a:off x="3418756" y="51618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6" name="Line 476"/>
              <p:cNvSpPr>
                <a:spLocks noChangeShapeType="1"/>
              </p:cNvSpPr>
              <p:nvPr/>
            </p:nvSpPr>
            <p:spPr bwMode="auto">
              <a:xfrm>
                <a:off x="3526596" y="536748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7" name="Line 477"/>
              <p:cNvSpPr>
                <a:spLocks noChangeShapeType="1"/>
              </p:cNvSpPr>
              <p:nvPr/>
            </p:nvSpPr>
            <p:spPr bwMode="auto">
              <a:xfrm>
                <a:off x="3548394" y="536748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8" name="Line 478"/>
              <p:cNvSpPr>
                <a:spLocks noChangeShapeType="1"/>
              </p:cNvSpPr>
              <p:nvPr/>
            </p:nvSpPr>
            <p:spPr bwMode="auto">
              <a:xfrm>
                <a:off x="3613786" y="543605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79" name="Line 479"/>
              <p:cNvSpPr>
                <a:spLocks noChangeShapeType="1"/>
              </p:cNvSpPr>
              <p:nvPr/>
            </p:nvSpPr>
            <p:spPr bwMode="auto">
              <a:xfrm>
                <a:off x="3657381" y="543605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0" name="Line 480"/>
              <p:cNvSpPr>
                <a:spLocks noChangeShapeType="1"/>
              </p:cNvSpPr>
              <p:nvPr/>
            </p:nvSpPr>
            <p:spPr bwMode="auto">
              <a:xfrm>
                <a:off x="3744570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1" name="Line 481"/>
              <p:cNvSpPr>
                <a:spLocks noChangeShapeType="1"/>
              </p:cNvSpPr>
              <p:nvPr/>
            </p:nvSpPr>
            <p:spPr bwMode="auto">
              <a:xfrm>
                <a:off x="3766368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2" name="Line 482"/>
              <p:cNvSpPr>
                <a:spLocks noChangeShapeType="1"/>
              </p:cNvSpPr>
              <p:nvPr/>
            </p:nvSpPr>
            <p:spPr bwMode="auto">
              <a:xfrm>
                <a:off x="3784724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3" name="Line 483"/>
              <p:cNvSpPr>
                <a:spLocks noChangeShapeType="1"/>
              </p:cNvSpPr>
              <p:nvPr/>
            </p:nvSpPr>
            <p:spPr bwMode="auto">
              <a:xfrm>
                <a:off x="3816847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4" name="Line 484"/>
              <p:cNvSpPr>
                <a:spLocks noChangeShapeType="1"/>
              </p:cNvSpPr>
              <p:nvPr/>
            </p:nvSpPr>
            <p:spPr bwMode="auto">
              <a:xfrm>
                <a:off x="3852410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5" name="Line 485"/>
              <p:cNvSpPr>
                <a:spLocks noChangeShapeType="1"/>
              </p:cNvSpPr>
              <p:nvPr/>
            </p:nvSpPr>
            <p:spPr bwMode="auto">
              <a:xfrm>
                <a:off x="3885680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6" name="Line 486"/>
              <p:cNvSpPr>
                <a:spLocks noChangeShapeType="1"/>
              </p:cNvSpPr>
              <p:nvPr/>
            </p:nvSpPr>
            <p:spPr bwMode="auto">
              <a:xfrm>
                <a:off x="3917803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7" name="Line 487"/>
              <p:cNvSpPr>
                <a:spLocks noChangeShapeType="1"/>
              </p:cNvSpPr>
              <p:nvPr/>
            </p:nvSpPr>
            <p:spPr bwMode="auto">
              <a:xfrm>
                <a:off x="3925833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8" name="Line 488"/>
              <p:cNvSpPr>
                <a:spLocks noChangeShapeType="1"/>
              </p:cNvSpPr>
              <p:nvPr/>
            </p:nvSpPr>
            <p:spPr bwMode="auto">
              <a:xfrm>
                <a:off x="4026790" y="57592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89" name="Line 489"/>
              <p:cNvSpPr>
                <a:spLocks noChangeShapeType="1"/>
              </p:cNvSpPr>
              <p:nvPr/>
            </p:nvSpPr>
            <p:spPr bwMode="auto">
              <a:xfrm>
                <a:off x="4034821" y="57592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0" name="Line 490"/>
              <p:cNvSpPr>
                <a:spLocks noChangeShapeType="1"/>
              </p:cNvSpPr>
              <p:nvPr/>
            </p:nvSpPr>
            <p:spPr bwMode="auto">
              <a:xfrm>
                <a:off x="4167900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1" name="Line 491"/>
              <p:cNvSpPr>
                <a:spLocks noChangeShapeType="1"/>
              </p:cNvSpPr>
              <p:nvPr/>
            </p:nvSpPr>
            <p:spPr bwMode="auto">
              <a:xfrm>
                <a:off x="4175930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2" name="Line 492"/>
              <p:cNvSpPr>
                <a:spLocks noChangeShapeType="1"/>
              </p:cNvSpPr>
              <p:nvPr/>
            </p:nvSpPr>
            <p:spPr bwMode="auto">
              <a:xfrm>
                <a:off x="4186256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3" name="Line 493"/>
              <p:cNvSpPr>
                <a:spLocks noChangeShapeType="1"/>
              </p:cNvSpPr>
              <p:nvPr/>
            </p:nvSpPr>
            <p:spPr bwMode="auto">
              <a:xfrm>
                <a:off x="4194286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4" name="Line 494"/>
              <p:cNvSpPr>
                <a:spLocks noChangeShapeType="1"/>
              </p:cNvSpPr>
              <p:nvPr/>
            </p:nvSpPr>
            <p:spPr bwMode="auto">
              <a:xfrm>
                <a:off x="4205758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5" name="Line 495"/>
              <p:cNvSpPr>
                <a:spLocks noChangeShapeType="1"/>
              </p:cNvSpPr>
              <p:nvPr/>
            </p:nvSpPr>
            <p:spPr bwMode="auto">
              <a:xfrm>
                <a:off x="4216084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6" name="Line 496"/>
              <p:cNvSpPr>
                <a:spLocks noChangeShapeType="1"/>
              </p:cNvSpPr>
              <p:nvPr/>
            </p:nvSpPr>
            <p:spPr bwMode="auto">
              <a:xfrm>
                <a:off x="4224114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7" name="Line 497"/>
              <p:cNvSpPr>
                <a:spLocks noChangeShapeType="1"/>
              </p:cNvSpPr>
              <p:nvPr/>
            </p:nvSpPr>
            <p:spPr bwMode="auto">
              <a:xfrm>
                <a:off x="4235586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8" name="Line 498"/>
              <p:cNvSpPr>
                <a:spLocks noChangeShapeType="1"/>
              </p:cNvSpPr>
              <p:nvPr/>
            </p:nvSpPr>
            <p:spPr bwMode="auto">
              <a:xfrm>
                <a:off x="4245912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799" name="Line 499"/>
              <p:cNvSpPr>
                <a:spLocks noChangeShapeType="1"/>
              </p:cNvSpPr>
              <p:nvPr/>
            </p:nvSpPr>
            <p:spPr bwMode="auto">
              <a:xfrm>
                <a:off x="4327365" y="594537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0" name="Line 500"/>
              <p:cNvSpPr>
                <a:spLocks noChangeShapeType="1"/>
              </p:cNvSpPr>
              <p:nvPr/>
            </p:nvSpPr>
            <p:spPr bwMode="auto">
              <a:xfrm>
                <a:off x="4335396" y="594537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1" name="Line 501"/>
              <p:cNvSpPr>
                <a:spLocks noChangeShapeType="1"/>
              </p:cNvSpPr>
              <p:nvPr/>
            </p:nvSpPr>
            <p:spPr bwMode="auto">
              <a:xfrm>
                <a:off x="4343426" y="594537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2" name="Line 502"/>
              <p:cNvSpPr>
                <a:spLocks noChangeShapeType="1"/>
              </p:cNvSpPr>
              <p:nvPr/>
            </p:nvSpPr>
            <p:spPr bwMode="auto">
              <a:xfrm>
                <a:off x="4351457" y="594537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3" name="Line 503"/>
              <p:cNvSpPr>
                <a:spLocks noChangeShapeType="1"/>
              </p:cNvSpPr>
              <p:nvPr/>
            </p:nvSpPr>
            <p:spPr bwMode="auto">
              <a:xfrm>
                <a:off x="4362930" y="594537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4" name="Line 504"/>
              <p:cNvSpPr>
                <a:spLocks noChangeShapeType="1"/>
              </p:cNvSpPr>
              <p:nvPr/>
            </p:nvSpPr>
            <p:spPr bwMode="auto">
              <a:xfrm>
                <a:off x="4370960" y="603352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5" name="Line 505"/>
              <p:cNvSpPr>
                <a:spLocks noChangeShapeType="1"/>
              </p:cNvSpPr>
              <p:nvPr/>
            </p:nvSpPr>
            <p:spPr bwMode="auto">
              <a:xfrm>
                <a:off x="4378991" y="603352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6" name="Line 506"/>
              <p:cNvSpPr>
                <a:spLocks noChangeShapeType="1"/>
              </p:cNvSpPr>
              <p:nvPr/>
            </p:nvSpPr>
            <p:spPr bwMode="auto">
              <a:xfrm>
                <a:off x="4387021" y="603352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7" name="Line 507"/>
              <p:cNvSpPr>
                <a:spLocks noChangeShapeType="1"/>
              </p:cNvSpPr>
              <p:nvPr/>
            </p:nvSpPr>
            <p:spPr bwMode="auto">
              <a:xfrm>
                <a:off x="4436353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8" name="Line 508"/>
              <p:cNvSpPr>
                <a:spLocks noChangeShapeType="1"/>
              </p:cNvSpPr>
              <p:nvPr/>
            </p:nvSpPr>
            <p:spPr bwMode="auto">
              <a:xfrm>
                <a:off x="4444383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09" name="Line 509"/>
              <p:cNvSpPr>
                <a:spLocks noChangeShapeType="1"/>
              </p:cNvSpPr>
              <p:nvPr/>
            </p:nvSpPr>
            <p:spPr bwMode="auto">
              <a:xfrm>
                <a:off x="4601554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0" name="Line 510"/>
              <p:cNvSpPr>
                <a:spLocks noChangeShapeType="1"/>
              </p:cNvSpPr>
              <p:nvPr/>
            </p:nvSpPr>
            <p:spPr bwMode="auto">
              <a:xfrm>
                <a:off x="4609584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1" name="Line 511"/>
              <p:cNvSpPr>
                <a:spLocks noChangeShapeType="1"/>
              </p:cNvSpPr>
              <p:nvPr/>
            </p:nvSpPr>
            <p:spPr bwMode="auto">
              <a:xfrm>
                <a:off x="4452414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2" name="Line 512"/>
              <p:cNvSpPr>
                <a:spLocks noChangeShapeType="1"/>
              </p:cNvSpPr>
              <p:nvPr/>
            </p:nvSpPr>
            <p:spPr bwMode="auto">
              <a:xfrm>
                <a:off x="4460444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3" name="Line 513"/>
              <p:cNvSpPr>
                <a:spLocks noChangeShapeType="1"/>
              </p:cNvSpPr>
              <p:nvPr/>
            </p:nvSpPr>
            <p:spPr bwMode="auto">
              <a:xfrm>
                <a:off x="4478800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4" name="Line 514"/>
              <p:cNvSpPr>
                <a:spLocks noChangeShapeType="1"/>
              </p:cNvSpPr>
              <p:nvPr/>
            </p:nvSpPr>
            <p:spPr bwMode="auto">
              <a:xfrm>
                <a:off x="4487978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5" name="Line 515"/>
              <p:cNvSpPr>
                <a:spLocks noChangeShapeType="1"/>
              </p:cNvSpPr>
              <p:nvPr/>
            </p:nvSpPr>
            <p:spPr bwMode="auto">
              <a:xfrm>
                <a:off x="4496009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6" name="Line 516"/>
              <p:cNvSpPr>
                <a:spLocks noChangeShapeType="1"/>
              </p:cNvSpPr>
              <p:nvPr/>
            </p:nvSpPr>
            <p:spPr bwMode="auto">
              <a:xfrm>
                <a:off x="4500598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7" name="Line 517"/>
              <p:cNvSpPr>
                <a:spLocks noChangeShapeType="1"/>
              </p:cNvSpPr>
              <p:nvPr/>
            </p:nvSpPr>
            <p:spPr bwMode="auto">
              <a:xfrm>
                <a:off x="4525837" y="61314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8" name="Line 518"/>
              <p:cNvSpPr>
                <a:spLocks noChangeShapeType="1"/>
              </p:cNvSpPr>
              <p:nvPr/>
            </p:nvSpPr>
            <p:spPr bwMode="auto">
              <a:xfrm>
                <a:off x="4395052" y="603352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19" name="Line 519"/>
              <p:cNvSpPr>
                <a:spLocks noChangeShapeType="1"/>
              </p:cNvSpPr>
              <p:nvPr/>
            </p:nvSpPr>
            <p:spPr bwMode="auto">
              <a:xfrm>
                <a:off x="4677272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0" name="Line 520"/>
              <p:cNvSpPr>
                <a:spLocks noChangeShapeType="1"/>
              </p:cNvSpPr>
              <p:nvPr/>
            </p:nvSpPr>
            <p:spPr bwMode="auto">
              <a:xfrm>
                <a:off x="4685302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1" name="Line 521"/>
              <p:cNvSpPr>
                <a:spLocks noChangeShapeType="1"/>
              </p:cNvSpPr>
              <p:nvPr/>
            </p:nvSpPr>
            <p:spPr bwMode="auto">
              <a:xfrm>
                <a:off x="4693333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2" name="Line 522"/>
              <p:cNvSpPr>
                <a:spLocks noChangeShapeType="1"/>
              </p:cNvSpPr>
              <p:nvPr/>
            </p:nvSpPr>
            <p:spPr bwMode="auto">
              <a:xfrm>
                <a:off x="4701363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3" name="Line 523"/>
              <p:cNvSpPr>
                <a:spLocks noChangeShapeType="1"/>
              </p:cNvSpPr>
              <p:nvPr/>
            </p:nvSpPr>
            <p:spPr bwMode="auto">
              <a:xfrm>
                <a:off x="4710541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4" name="Line 524"/>
              <p:cNvSpPr>
                <a:spLocks noChangeShapeType="1"/>
              </p:cNvSpPr>
              <p:nvPr/>
            </p:nvSpPr>
            <p:spPr bwMode="auto">
              <a:xfrm>
                <a:off x="4991614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5" name="Line 525"/>
              <p:cNvSpPr>
                <a:spLocks noChangeShapeType="1"/>
              </p:cNvSpPr>
              <p:nvPr/>
            </p:nvSpPr>
            <p:spPr bwMode="auto">
              <a:xfrm>
                <a:off x="5000792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6" name="Line 526"/>
              <p:cNvSpPr>
                <a:spLocks noChangeShapeType="1"/>
              </p:cNvSpPr>
              <p:nvPr/>
            </p:nvSpPr>
            <p:spPr bwMode="auto">
              <a:xfrm>
                <a:off x="5008822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7" name="Line 527"/>
              <p:cNvSpPr>
                <a:spLocks noChangeShapeType="1"/>
              </p:cNvSpPr>
              <p:nvPr/>
            </p:nvSpPr>
            <p:spPr bwMode="auto">
              <a:xfrm>
                <a:off x="5016853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8" name="Line 528"/>
              <p:cNvSpPr>
                <a:spLocks noChangeShapeType="1"/>
              </p:cNvSpPr>
              <p:nvPr/>
            </p:nvSpPr>
            <p:spPr bwMode="auto">
              <a:xfrm>
                <a:off x="5024883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29" name="Line 529"/>
              <p:cNvSpPr>
                <a:spLocks noChangeShapeType="1"/>
              </p:cNvSpPr>
              <p:nvPr/>
            </p:nvSpPr>
            <p:spPr bwMode="auto">
              <a:xfrm>
                <a:off x="5065037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0" name="Line 530"/>
              <p:cNvSpPr>
                <a:spLocks noChangeShapeType="1"/>
              </p:cNvSpPr>
              <p:nvPr/>
            </p:nvSpPr>
            <p:spPr bwMode="auto">
              <a:xfrm>
                <a:off x="5073067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1" name="Line 531"/>
              <p:cNvSpPr>
                <a:spLocks noChangeShapeType="1"/>
              </p:cNvSpPr>
              <p:nvPr/>
            </p:nvSpPr>
            <p:spPr bwMode="auto">
              <a:xfrm>
                <a:off x="5081098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2" name="Line 532"/>
              <p:cNvSpPr>
                <a:spLocks noChangeShapeType="1"/>
              </p:cNvSpPr>
              <p:nvPr/>
            </p:nvSpPr>
            <p:spPr bwMode="auto">
              <a:xfrm>
                <a:off x="4953755" y="68268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3" name="Line 533"/>
              <p:cNvSpPr>
                <a:spLocks noChangeShapeType="1"/>
              </p:cNvSpPr>
              <p:nvPr/>
            </p:nvSpPr>
            <p:spPr bwMode="auto">
              <a:xfrm>
                <a:off x="4961786" y="68268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4" name="Line 534"/>
              <p:cNvSpPr>
                <a:spLocks noChangeShapeType="1"/>
              </p:cNvSpPr>
              <p:nvPr/>
            </p:nvSpPr>
            <p:spPr bwMode="auto">
              <a:xfrm>
                <a:off x="4970964" y="68268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5" name="Line 535"/>
              <p:cNvSpPr>
                <a:spLocks noChangeShapeType="1"/>
              </p:cNvSpPr>
              <p:nvPr/>
            </p:nvSpPr>
            <p:spPr bwMode="auto">
              <a:xfrm>
                <a:off x="4921632" y="66897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6" name="Line 536"/>
              <p:cNvSpPr>
                <a:spLocks noChangeShapeType="1"/>
              </p:cNvSpPr>
              <p:nvPr/>
            </p:nvSpPr>
            <p:spPr bwMode="auto">
              <a:xfrm>
                <a:off x="4929663" y="66897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7" name="Line 537"/>
              <p:cNvSpPr>
                <a:spLocks noChangeShapeType="1"/>
              </p:cNvSpPr>
              <p:nvPr/>
            </p:nvSpPr>
            <p:spPr bwMode="auto">
              <a:xfrm>
                <a:off x="4937693" y="66897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8" name="Line 538"/>
              <p:cNvSpPr>
                <a:spLocks noChangeShapeType="1"/>
              </p:cNvSpPr>
              <p:nvPr/>
            </p:nvSpPr>
            <p:spPr bwMode="auto">
              <a:xfrm>
                <a:off x="5090276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39" name="Line 539"/>
              <p:cNvSpPr>
                <a:spLocks noChangeShapeType="1"/>
              </p:cNvSpPr>
              <p:nvPr/>
            </p:nvSpPr>
            <p:spPr bwMode="auto">
              <a:xfrm>
                <a:off x="5098306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0" name="Line 540"/>
              <p:cNvSpPr>
                <a:spLocks noChangeShapeType="1"/>
              </p:cNvSpPr>
              <p:nvPr/>
            </p:nvSpPr>
            <p:spPr bwMode="auto">
              <a:xfrm>
                <a:off x="5198116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1" name="Line 541"/>
              <p:cNvSpPr>
                <a:spLocks noChangeShapeType="1"/>
              </p:cNvSpPr>
              <p:nvPr/>
            </p:nvSpPr>
            <p:spPr bwMode="auto">
              <a:xfrm>
                <a:off x="5206146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2" name="Line 542"/>
              <p:cNvSpPr>
                <a:spLocks noChangeShapeType="1"/>
              </p:cNvSpPr>
              <p:nvPr/>
            </p:nvSpPr>
            <p:spPr bwMode="auto">
              <a:xfrm>
                <a:off x="5214177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3" name="Line 543"/>
              <p:cNvSpPr>
                <a:spLocks noChangeShapeType="1"/>
              </p:cNvSpPr>
              <p:nvPr/>
            </p:nvSpPr>
            <p:spPr bwMode="auto">
              <a:xfrm>
                <a:off x="5222208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4" name="Line 544"/>
              <p:cNvSpPr>
                <a:spLocks noChangeShapeType="1"/>
              </p:cNvSpPr>
              <p:nvPr/>
            </p:nvSpPr>
            <p:spPr bwMode="auto">
              <a:xfrm>
                <a:off x="5227944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5" name="Line 545"/>
              <p:cNvSpPr>
                <a:spLocks noChangeShapeType="1"/>
              </p:cNvSpPr>
              <p:nvPr/>
            </p:nvSpPr>
            <p:spPr bwMode="auto">
              <a:xfrm>
                <a:off x="5235974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6" name="Line 546"/>
              <p:cNvSpPr>
                <a:spLocks noChangeShapeType="1"/>
              </p:cNvSpPr>
              <p:nvPr/>
            </p:nvSpPr>
            <p:spPr bwMode="auto">
              <a:xfrm>
                <a:off x="5295631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7" name="Line 547"/>
              <p:cNvSpPr>
                <a:spLocks noChangeShapeType="1"/>
              </p:cNvSpPr>
              <p:nvPr/>
            </p:nvSpPr>
            <p:spPr bwMode="auto">
              <a:xfrm>
                <a:off x="5301367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8" name="Line 548"/>
              <p:cNvSpPr>
                <a:spLocks noChangeShapeType="1"/>
              </p:cNvSpPr>
              <p:nvPr/>
            </p:nvSpPr>
            <p:spPr bwMode="auto">
              <a:xfrm>
                <a:off x="5307103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49" name="Line 549"/>
              <p:cNvSpPr>
                <a:spLocks noChangeShapeType="1"/>
              </p:cNvSpPr>
              <p:nvPr/>
            </p:nvSpPr>
            <p:spPr bwMode="auto">
              <a:xfrm>
                <a:off x="5325459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0" name="Line 550"/>
              <p:cNvSpPr>
                <a:spLocks noChangeShapeType="1"/>
              </p:cNvSpPr>
              <p:nvPr/>
            </p:nvSpPr>
            <p:spPr bwMode="auto">
              <a:xfrm>
                <a:off x="5331195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1" name="Line 551"/>
              <p:cNvSpPr>
                <a:spLocks noChangeShapeType="1"/>
              </p:cNvSpPr>
              <p:nvPr/>
            </p:nvSpPr>
            <p:spPr bwMode="auto">
              <a:xfrm>
                <a:off x="5339225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2" name="Line 552"/>
              <p:cNvSpPr>
                <a:spLocks noChangeShapeType="1"/>
              </p:cNvSpPr>
              <p:nvPr/>
            </p:nvSpPr>
            <p:spPr bwMode="auto">
              <a:xfrm>
                <a:off x="5673071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3" name="Line 553"/>
              <p:cNvSpPr>
                <a:spLocks noChangeShapeType="1"/>
              </p:cNvSpPr>
              <p:nvPr/>
            </p:nvSpPr>
            <p:spPr bwMode="auto">
              <a:xfrm>
                <a:off x="5681101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4" name="Line 554"/>
              <p:cNvSpPr>
                <a:spLocks noChangeShapeType="1"/>
              </p:cNvSpPr>
              <p:nvPr/>
            </p:nvSpPr>
            <p:spPr bwMode="auto">
              <a:xfrm>
                <a:off x="5689132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5" name="Line 555"/>
              <p:cNvSpPr>
                <a:spLocks noChangeShapeType="1"/>
              </p:cNvSpPr>
              <p:nvPr/>
            </p:nvSpPr>
            <p:spPr bwMode="auto">
              <a:xfrm>
                <a:off x="5694868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6" name="Line 556"/>
              <p:cNvSpPr>
                <a:spLocks noChangeShapeType="1"/>
              </p:cNvSpPr>
              <p:nvPr/>
            </p:nvSpPr>
            <p:spPr bwMode="auto">
              <a:xfrm>
                <a:off x="5718960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7" name="Line 557"/>
              <p:cNvSpPr>
                <a:spLocks noChangeShapeType="1"/>
              </p:cNvSpPr>
              <p:nvPr/>
            </p:nvSpPr>
            <p:spPr bwMode="auto">
              <a:xfrm>
                <a:off x="5784352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8" name="Line 558"/>
              <p:cNvSpPr>
                <a:spLocks noChangeShapeType="1"/>
              </p:cNvSpPr>
              <p:nvPr/>
            </p:nvSpPr>
            <p:spPr bwMode="auto">
              <a:xfrm>
                <a:off x="5838272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59" name="Line 559"/>
              <p:cNvSpPr>
                <a:spLocks noChangeShapeType="1"/>
              </p:cNvSpPr>
              <p:nvPr/>
            </p:nvSpPr>
            <p:spPr bwMode="auto">
              <a:xfrm>
                <a:off x="5969057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0" name="Line 560"/>
              <p:cNvSpPr>
                <a:spLocks noChangeShapeType="1"/>
              </p:cNvSpPr>
              <p:nvPr/>
            </p:nvSpPr>
            <p:spPr bwMode="auto">
              <a:xfrm>
                <a:off x="6022977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1" name="Line 561"/>
              <p:cNvSpPr>
                <a:spLocks noChangeShapeType="1"/>
              </p:cNvSpPr>
              <p:nvPr/>
            </p:nvSpPr>
            <p:spPr bwMode="auto">
              <a:xfrm>
                <a:off x="5738463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2" name="Line 562"/>
              <p:cNvSpPr>
                <a:spLocks noChangeShapeType="1"/>
              </p:cNvSpPr>
              <p:nvPr/>
            </p:nvSpPr>
            <p:spPr bwMode="auto">
              <a:xfrm>
                <a:off x="5746494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3" name="Line 563"/>
              <p:cNvSpPr>
                <a:spLocks noChangeShapeType="1"/>
              </p:cNvSpPr>
              <p:nvPr/>
            </p:nvSpPr>
            <p:spPr bwMode="auto">
              <a:xfrm>
                <a:off x="5752229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4" name="Line 564"/>
              <p:cNvSpPr>
                <a:spLocks noChangeShapeType="1"/>
              </p:cNvSpPr>
              <p:nvPr/>
            </p:nvSpPr>
            <p:spPr bwMode="auto">
              <a:xfrm>
                <a:off x="5760260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5" name="Line 565"/>
              <p:cNvSpPr>
                <a:spLocks noChangeShapeType="1"/>
              </p:cNvSpPr>
              <p:nvPr/>
            </p:nvSpPr>
            <p:spPr bwMode="auto">
              <a:xfrm>
                <a:off x="5893340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6" name="Line 566"/>
              <p:cNvSpPr>
                <a:spLocks noChangeShapeType="1"/>
              </p:cNvSpPr>
              <p:nvPr/>
            </p:nvSpPr>
            <p:spPr bwMode="auto">
              <a:xfrm>
                <a:off x="5897929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7" name="Line 567"/>
              <p:cNvSpPr>
                <a:spLocks noChangeShapeType="1"/>
              </p:cNvSpPr>
              <p:nvPr/>
            </p:nvSpPr>
            <p:spPr bwMode="auto">
              <a:xfrm>
                <a:off x="5905959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8" name="Line 568"/>
              <p:cNvSpPr>
                <a:spLocks noChangeShapeType="1"/>
              </p:cNvSpPr>
              <p:nvPr/>
            </p:nvSpPr>
            <p:spPr bwMode="auto">
              <a:xfrm>
                <a:off x="5913990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69" name="Line 569"/>
              <p:cNvSpPr>
                <a:spLocks noChangeShapeType="1"/>
              </p:cNvSpPr>
              <p:nvPr/>
            </p:nvSpPr>
            <p:spPr bwMode="auto">
              <a:xfrm>
                <a:off x="5803855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0" name="Line 570"/>
              <p:cNvSpPr>
                <a:spLocks noChangeShapeType="1"/>
              </p:cNvSpPr>
              <p:nvPr/>
            </p:nvSpPr>
            <p:spPr bwMode="auto">
              <a:xfrm>
                <a:off x="5808444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1" name="Line 571"/>
              <p:cNvSpPr>
                <a:spLocks noChangeShapeType="1"/>
              </p:cNvSpPr>
              <p:nvPr/>
            </p:nvSpPr>
            <p:spPr bwMode="auto">
              <a:xfrm>
                <a:off x="5816475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2" name="Line 572"/>
              <p:cNvSpPr>
                <a:spLocks noChangeShapeType="1"/>
              </p:cNvSpPr>
              <p:nvPr/>
            </p:nvSpPr>
            <p:spPr bwMode="auto">
              <a:xfrm>
                <a:off x="5857775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3" name="Line 573"/>
              <p:cNvSpPr>
                <a:spLocks noChangeShapeType="1"/>
              </p:cNvSpPr>
              <p:nvPr/>
            </p:nvSpPr>
            <p:spPr bwMode="auto">
              <a:xfrm>
                <a:off x="5865806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4" name="Line 574"/>
              <p:cNvSpPr>
                <a:spLocks noChangeShapeType="1"/>
              </p:cNvSpPr>
              <p:nvPr/>
            </p:nvSpPr>
            <p:spPr bwMode="auto">
              <a:xfrm>
                <a:off x="5871542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5" name="Line 575"/>
              <p:cNvSpPr>
                <a:spLocks noChangeShapeType="1"/>
              </p:cNvSpPr>
              <p:nvPr/>
            </p:nvSpPr>
            <p:spPr bwMode="auto">
              <a:xfrm>
                <a:off x="5987413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6" name="Line 576"/>
              <p:cNvSpPr>
                <a:spLocks noChangeShapeType="1"/>
              </p:cNvSpPr>
              <p:nvPr/>
            </p:nvSpPr>
            <p:spPr bwMode="auto">
              <a:xfrm>
                <a:off x="5995443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7" name="Line 577"/>
              <p:cNvSpPr>
                <a:spLocks noChangeShapeType="1"/>
              </p:cNvSpPr>
              <p:nvPr/>
            </p:nvSpPr>
            <p:spPr bwMode="auto">
              <a:xfrm>
                <a:off x="6001180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8" name="Line 578"/>
              <p:cNvSpPr>
                <a:spLocks noChangeShapeType="1"/>
              </p:cNvSpPr>
              <p:nvPr/>
            </p:nvSpPr>
            <p:spPr bwMode="auto">
              <a:xfrm>
                <a:off x="6042480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79" name="Line 579"/>
              <p:cNvSpPr>
                <a:spLocks noChangeShapeType="1"/>
              </p:cNvSpPr>
              <p:nvPr/>
            </p:nvSpPr>
            <p:spPr bwMode="auto">
              <a:xfrm>
                <a:off x="6050510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0" name="Line 580"/>
              <p:cNvSpPr>
                <a:spLocks noChangeShapeType="1"/>
              </p:cNvSpPr>
              <p:nvPr/>
            </p:nvSpPr>
            <p:spPr bwMode="auto">
              <a:xfrm>
                <a:off x="6055099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1" name="Line 581"/>
              <p:cNvSpPr>
                <a:spLocks noChangeShapeType="1"/>
              </p:cNvSpPr>
              <p:nvPr/>
            </p:nvSpPr>
            <p:spPr bwMode="auto">
              <a:xfrm>
                <a:off x="6251276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2" name="Line 582"/>
              <p:cNvSpPr>
                <a:spLocks noChangeShapeType="1"/>
              </p:cNvSpPr>
              <p:nvPr/>
            </p:nvSpPr>
            <p:spPr bwMode="auto">
              <a:xfrm>
                <a:off x="6380913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3" name="Line 583"/>
              <p:cNvSpPr>
                <a:spLocks noChangeShapeType="1"/>
              </p:cNvSpPr>
              <p:nvPr/>
            </p:nvSpPr>
            <p:spPr bwMode="auto">
              <a:xfrm>
                <a:off x="6324699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4" name="Line 584"/>
              <p:cNvSpPr>
                <a:spLocks noChangeShapeType="1"/>
              </p:cNvSpPr>
              <p:nvPr/>
            </p:nvSpPr>
            <p:spPr bwMode="auto">
              <a:xfrm>
                <a:off x="6329288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5" name="Line 585"/>
              <p:cNvSpPr>
                <a:spLocks noChangeShapeType="1"/>
              </p:cNvSpPr>
              <p:nvPr/>
            </p:nvSpPr>
            <p:spPr bwMode="auto">
              <a:xfrm>
                <a:off x="6337318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6" name="Line 586"/>
              <p:cNvSpPr>
                <a:spLocks noChangeShapeType="1"/>
              </p:cNvSpPr>
              <p:nvPr/>
            </p:nvSpPr>
            <p:spPr bwMode="auto">
              <a:xfrm>
                <a:off x="5361023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7" name="Line 587"/>
              <p:cNvSpPr>
                <a:spLocks noChangeShapeType="1"/>
              </p:cNvSpPr>
              <p:nvPr/>
            </p:nvSpPr>
            <p:spPr bwMode="auto">
              <a:xfrm>
                <a:off x="5412648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8" name="Line 588"/>
              <p:cNvSpPr>
                <a:spLocks noChangeShapeType="1"/>
              </p:cNvSpPr>
              <p:nvPr/>
            </p:nvSpPr>
            <p:spPr bwMode="auto">
              <a:xfrm>
                <a:off x="5545727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89" name="Line 589"/>
              <p:cNvSpPr>
                <a:spLocks noChangeShapeType="1"/>
              </p:cNvSpPr>
              <p:nvPr/>
            </p:nvSpPr>
            <p:spPr bwMode="auto">
              <a:xfrm>
                <a:off x="5564083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0" name="Line 590"/>
              <p:cNvSpPr>
                <a:spLocks noChangeShapeType="1"/>
              </p:cNvSpPr>
              <p:nvPr/>
            </p:nvSpPr>
            <p:spPr bwMode="auto">
              <a:xfrm>
                <a:off x="5599648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1" name="Line 591"/>
              <p:cNvSpPr>
                <a:spLocks noChangeShapeType="1"/>
              </p:cNvSpPr>
              <p:nvPr/>
            </p:nvSpPr>
            <p:spPr bwMode="auto">
              <a:xfrm>
                <a:off x="5621445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2" name="Line 592"/>
              <p:cNvSpPr>
                <a:spLocks noChangeShapeType="1"/>
              </p:cNvSpPr>
              <p:nvPr/>
            </p:nvSpPr>
            <p:spPr bwMode="auto">
              <a:xfrm>
                <a:off x="5653567" y="77280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3" name="Line 593"/>
              <p:cNvSpPr>
                <a:spLocks noChangeShapeType="1"/>
              </p:cNvSpPr>
              <p:nvPr/>
            </p:nvSpPr>
            <p:spPr bwMode="auto">
              <a:xfrm>
                <a:off x="5478041" y="728724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4" name="Line 594"/>
              <p:cNvSpPr>
                <a:spLocks noChangeShapeType="1"/>
              </p:cNvSpPr>
              <p:nvPr/>
            </p:nvSpPr>
            <p:spPr bwMode="auto">
              <a:xfrm>
                <a:off x="5244005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5" name="Line 595"/>
              <p:cNvSpPr>
                <a:spLocks noChangeShapeType="1"/>
              </p:cNvSpPr>
              <p:nvPr/>
            </p:nvSpPr>
            <p:spPr bwMode="auto">
              <a:xfrm>
                <a:off x="5252036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6" name="Line 596"/>
              <p:cNvSpPr>
                <a:spLocks noChangeShapeType="1"/>
              </p:cNvSpPr>
              <p:nvPr/>
            </p:nvSpPr>
            <p:spPr bwMode="auto">
              <a:xfrm>
                <a:off x="5261213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7" name="Line 597"/>
              <p:cNvSpPr>
                <a:spLocks noChangeShapeType="1"/>
              </p:cNvSpPr>
              <p:nvPr/>
            </p:nvSpPr>
            <p:spPr bwMode="auto">
              <a:xfrm>
                <a:off x="5141901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8" name="Line 598"/>
              <p:cNvSpPr>
                <a:spLocks noChangeShapeType="1"/>
              </p:cNvSpPr>
              <p:nvPr/>
            </p:nvSpPr>
            <p:spPr bwMode="auto">
              <a:xfrm>
                <a:off x="5149932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899" name="Line 599"/>
              <p:cNvSpPr>
                <a:spLocks noChangeShapeType="1"/>
              </p:cNvSpPr>
              <p:nvPr/>
            </p:nvSpPr>
            <p:spPr bwMode="auto">
              <a:xfrm>
                <a:off x="5157962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0" name="Line 600"/>
              <p:cNvSpPr>
                <a:spLocks noChangeShapeType="1"/>
              </p:cNvSpPr>
              <p:nvPr/>
            </p:nvSpPr>
            <p:spPr bwMode="auto">
              <a:xfrm>
                <a:off x="5165994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1" name="Line 601"/>
              <p:cNvSpPr>
                <a:spLocks noChangeShapeType="1"/>
              </p:cNvSpPr>
              <p:nvPr/>
            </p:nvSpPr>
            <p:spPr bwMode="auto">
              <a:xfrm>
                <a:off x="5174024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2" name="Line 602"/>
              <p:cNvSpPr>
                <a:spLocks noChangeShapeType="1"/>
              </p:cNvSpPr>
              <p:nvPr/>
            </p:nvSpPr>
            <p:spPr bwMode="auto">
              <a:xfrm>
                <a:off x="5120104" y="701299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3" name="Line 603"/>
              <p:cNvSpPr>
                <a:spLocks noChangeShapeType="1"/>
              </p:cNvSpPr>
              <p:nvPr/>
            </p:nvSpPr>
            <p:spPr bwMode="auto">
              <a:xfrm>
                <a:off x="4850504" y="65722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4" name="Line 604"/>
              <p:cNvSpPr>
                <a:spLocks noChangeShapeType="1"/>
              </p:cNvSpPr>
              <p:nvPr/>
            </p:nvSpPr>
            <p:spPr bwMode="auto">
              <a:xfrm>
                <a:off x="4872301" y="65722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5" name="Line 605"/>
              <p:cNvSpPr>
                <a:spLocks noChangeShapeType="1"/>
              </p:cNvSpPr>
              <p:nvPr/>
            </p:nvSpPr>
            <p:spPr bwMode="auto">
              <a:xfrm>
                <a:off x="4894098" y="65722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6" name="Line 606"/>
              <p:cNvSpPr>
                <a:spLocks noChangeShapeType="1"/>
              </p:cNvSpPr>
              <p:nvPr/>
            </p:nvSpPr>
            <p:spPr bwMode="auto">
              <a:xfrm>
                <a:off x="4728897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7" name="Line 607"/>
              <p:cNvSpPr>
                <a:spLocks noChangeShapeType="1"/>
              </p:cNvSpPr>
              <p:nvPr/>
            </p:nvSpPr>
            <p:spPr bwMode="auto">
              <a:xfrm>
                <a:off x="4736928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8" name="Line 608"/>
              <p:cNvSpPr>
                <a:spLocks noChangeShapeType="1"/>
              </p:cNvSpPr>
              <p:nvPr/>
            </p:nvSpPr>
            <p:spPr bwMode="auto">
              <a:xfrm>
                <a:off x="4744958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09" name="Line 609"/>
              <p:cNvSpPr>
                <a:spLocks noChangeShapeType="1"/>
              </p:cNvSpPr>
              <p:nvPr/>
            </p:nvSpPr>
            <p:spPr bwMode="auto">
              <a:xfrm>
                <a:off x="4752989" y="638613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0" name="Line 610"/>
              <p:cNvSpPr>
                <a:spLocks noChangeShapeType="1"/>
              </p:cNvSpPr>
              <p:nvPr/>
            </p:nvSpPr>
            <p:spPr bwMode="auto">
              <a:xfrm>
                <a:off x="4253942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1" name="Line 611"/>
              <p:cNvSpPr>
                <a:spLocks noChangeShapeType="1"/>
              </p:cNvSpPr>
              <p:nvPr/>
            </p:nvSpPr>
            <p:spPr bwMode="auto">
              <a:xfrm>
                <a:off x="4265415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2" name="Line 612"/>
              <p:cNvSpPr>
                <a:spLocks noChangeShapeType="1"/>
              </p:cNvSpPr>
              <p:nvPr/>
            </p:nvSpPr>
            <p:spPr bwMode="auto">
              <a:xfrm>
                <a:off x="4275740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3" name="Line 613"/>
              <p:cNvSpPr>
                <a:spLocks noChangeShapeType="1"/>
              </p:cNvSpPr>
              <p:nvPr/>
            </p:nvSpPr>
            <p:spPr bwMode="auto">
              <a:xfrm>
                <a:off x="4283770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4" name="Line 614"/>
              <p:cNvSpPr>
                <a:spLocks noChangeShapeType="1"/>
              </p:cNvSpPr>
              <p:nvPr/>
            </p:nvSpPr>
            <p:spPr bwMode="auto">
              <a:xfrm>
                <a:off x="4146102" y="585722"/>
                <a:ext cx="1" cy="5485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5" name="Line 615"/>
              <p:cNvSpPr>
                <a:spLocks noChangeShapeType="1"/>
              </p:cNvSpPr>
              <p:nvPr/>
            </p:nvSpPr>
            <p:spPr bwMode="auto">
              <a:xfrm>
                <a:off x="3949926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6" name="Line 616"/>
              <p:cNvSpPr>
                <a:spLocks noChangeShapeType="1"/>
              </p:cNvSpPr>
              <p:nvPr/>
            </p:nvSpPr>
            <p:spPr bwMode="auto">
              <a:xfrm>
                <a:off x="3957956" y="550461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7" name="Line 617"/>
              <p:cNvSpPr>
                <a:spLocks noChangeShapeType="1"/>
              </p:cNvSpPr>
              <p:nvPr/>
            </p:nvSpPr>
            <p:spPr bwMode="auto">
              <a:xfrm>
                <a:off x="3540363" y="536748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8" name="Line 618"/>
              <p:cNvSpPr>
                <a:spLocks noChangeShapeType="1"/>
              </p:cNvSpPr>
              <p:nvPr/>
            </p:nvSpPr>
            <p:spPr bwMode="auto">
              <a:xfrm>
                <a:off x="3532333" y="536748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19" name="Line 619"/>
              <p:cNvSpPr>
                <a:spLocks noChangeShapeType="1"/>
              </p:cNvSpPr>
              <p:nvPr/>
            </p:nvSpPr>
            <p:spPr bwMode="auto">
              <a:xfrm>
                <a:off x="3440554" y="516180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0" name="Line 620"/>
              <p:cNvSpPr>
                <a:spLocks noChangeShapeType="1"/>
              </p:cNvSpPr>
              <p:nvPr/>
            </p:nvSpPr>
            <p:spPr bwMode="auto">
              <a:xfrm>
                <a:off x="2180891" y="299717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1" name="Line 621"/>
              <p:cNvSpPr>
                <a:spLocks noChangeShapeType="1"/>
              </p:cNvSpPr>
              <p:nvPr/>
            </p:nvSpPr>
            <p:spPr bwMode="auto">
              <a:xfrm>
                <a:off x="2031751" y="284045"/>
                <a:ext cx="1" cy="5289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2" name="Line 622"/>
              <p:cNvSpPr>
                <a:spLocks noChangeShapeType="1"/>
              </p:cNvSpPr>
              <p:nvPr/>
            </p:nvSpPr>
            <p:spPr bwMode="auto">
              <a:xfrm>
                <a:off x="455452" y="166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3" name="Line 623"/>
              <p:cNvSpPr>
                <a:spLocks noChangeShapeType="1"/>
              </p:cNvSpPr>
              <p:nvPr/>
            </p:nvSpPr>
            <p:spPr bwMode="auto">
              <a:xfrm flipH="1">
                <a:off x="71128" y="0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4" name="Line 624"/>
              <p:cNvSpPr>
                <a:spLocks noChangeShapeType="1"/>
              </p:cNvSpPr>
              <p:nvPr/>
            </p:nvSpPr>
            <p:spPr bwMode="auto">
              <a:xfrm>
                <a:off x="119312" y="6855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5" name="Line 625"/>
              <p:cNvSpPr>
                <a:spLocks noChangeShapeType="1"/>
              </p:cNvSpPr>
              <p:nvPr/>
            </p:nvSpPr>
            <p:spPr bwMode="auto">
              <a:xfrm>
                <a:off x="87189" y="35260"/>
                <a:ext cx="61951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6" name="Line 626"/>
              <p:cNvSpPr>
                <a:spLocks noChangeShapeType="1"/>
              </p:cNvSpPr>
              <p:nvPr/>
            </p:nvSpPr>
            <p:spPr bwMode="auto">
              <a:xfrm>
                <a:off x="206502" y="16650"/>
                <a:ext cx="1" cy="5583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7" name="Line 627"/>
              <p:cNvSpPr>
                <a:spLocks noChangeShapeType="1"/>
              </p:cNvSpPr>
              <p:nvPr/>
            </p:nvSpPr>
            <p:spPr bwMode="auto">
              <a:xfrm>
                <a:off x="173232" y="44075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8" name="Line 628"/>
              <p:cNvSpPr>
                <a:spLocks noChangeShapeType="1"/>
              </p:cNvSpPr>
              <p:nvPr/>
            </p:nvSpPr>
            <p:spPr bwMode="auto">
              <a:xfrm>
                <a:off x="1443219" y="167489"/>
                <a:ext cx="1" cy="53872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9929" name="Line 629"/>
              <p:cNvSpPr>
                <a:spLocks noChangeShapeType="1"/>
              </p:cNvSpPr>
              <p:nvPr/>
            </p:nvSpPr>
            <p:spPr bwMode="auto">
              <a:xfrm>
                <a:off x="1411097" y="193934"/>
                <a:ext cx="65393" cy="1"/>
              </a:xfrm>
              <a:prstGeom prst="line">
                <a:avLst/>
              </a:prstGeom>
              <a:noFill/>
              <a:ln w="12700">
                <a:solidFill>
                  <a:srgbClr val="80144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</p:grpSp>
      <p:sp>
        <p:nvSpPr>
          <p:cNvPr id="319593" name="Rectangle 630"/>
          <p:cNvSpPr>
            <a:spLocks/>
          </p:cNvSpPr>
          <p:nvPr/>
        </p:nvSpPr>
        <p:spPr bwMode="auto">
          <a:xfrm rot="-5400000">
            <a:off x="2330451" y="3141663"/>
            <a:ext cx="9810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200" b="1">
                <a:latin typeface="Arial Narrow" pitchFamily="34" charset="0"/>
                <a:sym typeface="Arial Narrow" pitchFamily="34" charset="0"/>
              </a:rPr>
              <a:t>Proportion Alive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94" name="Rectangle 631"/>
          <p:cNvSpPr>
            <a:spLocks/>
          </p:cNvSpPr>
          <p:nvPr/>
        </p:nvSpPr>
        <p:spPr bwMode="auto">
          <a:xfrm>
            <a:off x="4878388" y="1711326"/>
            <a:ext cx="709612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5800"/>
            <a:r>
              <a:rPr lang="fr-FR" sz="1100" b="1">
                <a:solidFill>
                  <a:srgbClr val="136C72"/>
                </a:solidFill>
                <a:latin typeface="Arial Narrow" pitchFamily="34" charset="0"/>
                <a:sym typeface="Arial Narrow" pitchFamily="34" charset="0"/>
              </a:rPr>
              <a:t>1 y, 97%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95" name="Rectangle 632"/>
          <p:cNvSpPr>
            <a:spLocks/>
          </p:cNvSpPr>
          <p:nvPr/>
        </p:nvSpPr>
        <p:spPr bwMode="auto">
          <a:xfrm>
            <a:off x="6464301" y="1857376"/>
            <a:ext cx="708025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5800"/>
            <a:r>
              <a:rPr lang="fr-FR" sz="1100" b="1">
                <a:solidFill>
                  <a:srgbClr val="136C72"/>
                </a:solidFill>
                <a:latin typeface="Arial Narrow" pitchFamily="34" charset="0"/>
                <a:sym typeface="Arial Narrow" pitchFamily="34" charset="0"/>
              </a:rPr>
              <a:t>2 y, 91%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96" name="Rectangle 633"/>
          <p:cNvSpPr>
            <a:spLocks/>
          </p:cNvSpPr>
          <p:nvPr/>
        </p:nvSpPr>
        <p:spPr bwMode="auto">
          <a:xfrm>
            <a:off x="8027988" y="1984376"/>
            <a:ext cx="709612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5800"/>
            <a:r>
              <a:rPr lang="fr-FR" sz="1100" b="1">
                <a:solidFill>
                  <a:srgbClr val="136C72"/>
                </a:solidFill>
                <a:latin typeface="Arial Narrow" pitchFamily="34" charset="0"/>
                <a:sym typeface="Arial Narrow" pitchFamily="34" charset="0"/>
              </a:rPr>
              <a:t>3 y, 86%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97" name="Rectangle 634"/>
          <p:cNvSpPr>
            <a:spLocks/>
          </p:cNvSpPr>
          <p:nvPr/>
        </p:nvSpPr>
        <p:spPr bwMode="auto">
          <a:xfrm>
            <a:off x="4878388" y="2141538"/>
            <a:ext cx="709612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5800"/>
            <a:r>
              <a:rPr lang="fr-FR" sz="1100" b="1">
                <a:solidFill>
                  <a:srgbClr val="80144E"/>
                </a:solidFill>
                <a:latin typeface="Arial Narrow" pitchFamily="34" charset="0"/>
                <a:sym typeface="Arial Narrow" pitchFamily="34" charset="0"/>
              </a:rPr>
              <a:t>1 y, 94%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98" name="Rectangle 635"/>
          <p:cNvSpPr>
            <a:spLocks/>
          </p:cNvSpPr>
          <p:nvPr/>
        </p:nvSpPr>
        <p:spPr bwMode="auto">
          <a:xfrm>
            <a:off x="6464301" y="2390776"/>
            <a:ext cx="708025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5800"/>
            <a:r>
              <a:rPr lang="fr-FR" sz="1100" b="1">
                <a:solidFill>
                  <a:srgbClr val="80144E"/>
                </a:solidFill>
                <a:latin typeface="Arial Narrow" pitchFamily="34" charset="0"/>
                <a:sym typeface="Arial Narrow" pitchFamily="34" charset="0"/>
              </a:rPr>
              <a:t>2 y, 83%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599" name="Rectangle 636"/>
          <p:cNvSpPr>
            <a:spLocks/>
          </p:cNvSpPr>
          <p:nvPr/>
        </p:nvSpPr>
        <p:spPr bwMode="auto">
          <a:xfrm>
            <a:off x="8027988" y="2576513"/>
            <a:ext cx="709612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5800"/>
            <a:r>
              <a:rPr lang="fr-FR" sz="1100" b="1">
                <a:solidFill>
                  <a:srgbClr val="80144E"/>
                </a:solidFill>
                <a:latin typeface="Arial Narrow" pitchFamily="34" charset="0"/>
                <a:sym typeface="Arial Narrow" pitchFamily="34" charset="0"/>
              </a:rPr>
              <a:t>3 y, 77%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600" name="Rectangle 637"/>
          <p:cNvSpPr>
            <a:spLocks noGrp="1" noChangeArrowheads="1"/>
          </p:cNvSpPr>
          <p:nvPr>
            <p:ph type="body" idx="1"/>
          </p:nvPr>
        </p:nvSpPr>
        <p:spPr>
          <a:xfrm>
            <a:off x="1611313" y="5410200"/>
            <a:ext cx="2692400" cy="230188"/>
          </a:xfrm>
        </p:spPr>
        <p:txBody>
          <a:bodyPr/>
          <a:lstStyle/>
          <a:p>
            <a:pPr marL="0" indent="0" defTabSz="514350">
              <a:spcBef>
                <a:spcPct val="0"/>
              </a:spcBef>
              <a:buNone/>
            </a:pPr>
            <a:r>
              <a:rPr lang="fr-FR" sz="900" baseline="300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a</a:t>
            </a:r>
            <a:r>
              <a:rPr lang="fr-FR" sz="9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 Prespecified significance boundary (</a:t>
            </a:r>
            <a:r>
              <a:rPr lang="fr-FR" sz="900" i="1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P</a:t>
            </a:r>
            <a:r>
              <a:rPr lang="fr-FR" sz="90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 = .000019).</a:t>
            </a:r>
            <a:endParaRPr lang="fr-FR" sz="1800">
              <a:latin typeface="Arial Narrow" pitchFamily="34" charset="0"/>
              <a:ea typeface="Arial Narrow" pitchFamily="34" charset="0"/>
              <a:cs typeface="Arial Narrow" pitchFamily="34" charset="0"/>
              <a:sym typeface="Arial Narrow" pitchFamily="34" charset="0"/>
            </a:endParaRPr>
          </a:p>
        </p:txBody>
      </p:sp>
      <p:grpSp>
        <p:nvGrpSpPr>
          <p:cNvPr id="319601" name="Group 638"/>
          <p:cNvGrpSpPr>
            <a:grpSpLocks/>
          </p:cNvGrpSpPr>
          <p:nvPr/>
        </p:nvGrpSpPr>
        <p:grpSpPr bwMode="auto">
          <a:xfrm>
            <a:off x="3201989" y="1825626"/>
            <a:ext cx="7273925" cy="2925763"/>
            <a:chOff x="0" y="0"/>
            <a:chExt cx="7273148" cy="2925228"/>
          </a:xfrm>
        </p:grpSpPr>
        <p:sp>
          <p:nvSpPr>
            <p:cNvPr id="319622" name="Line 639"/>
            <p:cNvSpPr>
              <a:spLocks noChangeShapeType="1"/>
            </p:cNvSpPr>
            <p:nvPr/>
          </p:nvSpPr>
          <p:spPr bwMode="auto">
            <a:xfrm>
              <a:off x="141112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23" name="Line 640"/>
            <p:cNvSpPr>
              <a:spLocks noChangeShapeType="1"/>
            </p:cNvSpPr>
            <p:nvPr/>
          </p:nvSpPr>
          <p:spPr bwMode="auto">
            <a:xfrm>
              <a:off x="403829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24" name="Line 641"/>
            <p:cNvSpPr>
              <a:spLocks noChangeShapeType="1"/>
            </p:cNvSpPr>
            <p:nvPr/>
          </p:nvSpPr>
          <p:spPr bwMode="auto">
            <a:xfrm>
              <a:off x="664251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25" name="Line 642"/>
            <p:cNvSpPr>
              <a:spLocks noChangeShapeType="1"/>
            </p:cNvSpPr>
            <p:nvPr/>
          </p:nvSpPr>
          <p:spPr bwMode="auto">
            <a:xfrm>
              <a:off x="928114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26" name="Line 643"/>
            <p:cNvSpPr>
              <a:spLocks noChangeShapeType="1"/>
            </p:cNvSpPr>
            <p:nvPr/>
          </p:nvSpPr>
          <p:spPr bwMode="auto">
            <a:xfrm>
              <a:off x="1190831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27" name="Line 644"/>
            <p:cNvSpPr>
              <a:spLocks noChangeShapeType="1"/>
            </p:cNvSpPr>
            <p:nvPr/>
          </p:nvSpPr>
          <p:spPr bwMode="auto">
            <a:xfrm>
              <a:off x="1451253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28" name="Line 645"/>
            <p:cNvSpPr>
              <a:spLocks noChangeShapeType="1"/>
            </p:cNvSpPr>
            <p:nvPr/>
          </p:nvSpPr>
          <p:spPr bwMode="auto">
            <a:xfrm>
              <a:off x="1714734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29" name="Line 646"/>
            <p:cNvSpPr>
              <a:spLocks noChangeShapeType="1"/>
            </p:cNvSpPr>
            <p:nvPr/>
          </p:nvSpPr>
          <p:spPr bwMode="auto">
            <a:xfrm>
              <a:off x="1977833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0" name="Line 647"/>
            <p:cNvSpPr>
              <a:spLocks noChangeShapeType="1"/>
            </p:cNvSpPr>
            <p:nvPr/>
          </p:nvSpPr>
          <p:spPr bwMode="auto">
            <a:xfrm>
              <a:off x="2238255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1" name="Line 648"/>
            <p:cNvSpPr>
              <a:spLocks noChangeShapeType="1"/>
            </p:cNvSpPr>
            <p:nvPr/>
          </p:nvSpPr>
          <p:spPr bwMode="auto">
            <a:xfrm>
              <a:off x="2500972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2" name="Line 649"/>
            <p:cNvSpPr>
              <a:spLocks noChangeShapeType="1"/>
            </p:cNvSpPr>
            <p:nvPr/>
          </p:nvSpPr>
          <p:spPr bwMode="auto">
            <a:xfrm>
              <a:off x="2764836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3" name="Line 650"/>
            <p:cNvSpPr>
              <a:spLocks noChangeShapeType="1"/>
            </p:cNvSpPr>
            <p:nvPr/>
          </p:nvSpPr>
          <p:spPr bwMode="auto">
            <a:xfrm>
              <a:off x="3025258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4" name="Line 651"/>
            <p:cNvSpPr>
              <a:spLocks noChangeShapeType="1"/>
            </p:cNvSpPr>
            <p:nvPr/>
          </p:nvSpPr>
          <p:spPr bwMode="auto">
            <a:xfrm>
              <a:off x="3287087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5" name="Line 652"/>
            <p:cNvSpPr>
              <a:spLocks noChangeShapeType="1"/>
            </p:cNvSpPr>
            <p:nvPr/>
          </p:nvSpPr>
          <p:spPr bwMode="auto">
            <a:xfrm>
              <a:off x="3551838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6" name="Line 653"/>
            <p:cNvSpPr>
              <a:spLocks noChangeShapeType="1"/>
            </p:cNvSpPr>
            <p:nvPr/>
          </p:nvSpPr>
          <p:spPr bwMode="auto">
            <a:xfrm>
              <a:off x="3812260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7" name="Line 654"/>
            <p:cNvSpPr>
              <a:spLocks noChangeShapeType="1"/>
            </p:cNvSpPr>
            <p:nvPr/>
          </p:nvSpPr>
          <p:spPr bwMode="auto">
            <a:xfrm>
              <a:off x="4074977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8" name="Line 655"/>
            <p:cNvSpPr>
              <a:spLocks noChangeShapeType="1"/>
            </p:cNvSpPr>
            <p:nvPr/>
          </p:nvSpPr>
          <p:spPr bwMode="auto">
            <a:xfrm>
              <a:off x="4337693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39" name="Line 656"/>
            <p:cNvSpPr>
              <a:spLocks noChangeShapeType="1"/>
            </p:cNvSpPr>
            <p:nvPr/>
          </p:nvSpPr>
          <p:spPr bwMode="auto">
            <a:xfrm>
              <a:off x="4598115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0" name="Line 657"/>
            <p:cNvSpPr>
              <a:spLocks noChangeShapeType="1"/>
            </p:cNvSpPr>
            <p:nvPr/>
          </p:nvSpPr>
          <p:spPr bwMode="auto">
            <a:xfrm>
              <a:off x="4862133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1" name="Line 658"/>
            <p:cNvSpPr>
              <a:spLocks noChangeShapeType="1"/>
            </p:cNvSpPr>
            <p:nvPr/>
          </p:nvSpPr>
          <p:spPr bwMode="auto">
            <a:xfrm>
              <a:off x="5124696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2" name="Line 659"/>
            <p:cNvSpPr>
              <a:spLocks noChangeShapeType="1"/>
            </p:cNvSpPr>
            <p:nvPr/>
          </p:nvSpPr>
          <p:spPr bwMode="auto">
            <a:xfrm>
              <a:off x="5385119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3" name="Line 660"/>
            <p:cNvSpPr>
              <a:spLocks noChangeShapeType="1"/>
            </p:cNvSpPr>
            <p:nvPr/>
          </p:nvSpPr>
          <p:spPr bwMode="auto">
            <a:xfrm>
              <a:off x="5648981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4" name="Line 661"/>
            <p:cNvSpPr>
              <a:spLocks noChangeShapeType="1"/>
            </p:cNvSpPr>
            <p:nvPr/>
          </p:nvSpPr>
          <p:spPr bwMode="auto">
            <a:xfrm>
              <a:off x="5911697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5" name="Line 662"/>
            <p:cNvSpPr>
              <a:spLocks noChangeShapeType="1"/>
            </p:cNvSpPr>
            <p:nvPr/>
          </p:nvSpPr>
          <p:spPr bwMode="auto">
            <a:xfrm>
              <a:off x="6172120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6" name="Line 663"/>
            <p:cNvSpPr>
              <a:spLocks noChangeShapeType="1"/>
            </p:cNvSpPr>
            <p:nvPr/>
          </p:nvSpPr>
          <p:spPr bwMode="auto">
            <a:xfrm>
              <a:off x="6434837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7" name="Line 664"/>
            <p:cNvSpPr>
              <a:spLocks noChangeShapeType="1"/>
            </p:cNvSpPr>
            <p:nvPr/>
          </p:nvSpPr>
          <p:spPr bwMode="auto">
            <a:xfrm>
              <a:off x="6698701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8" name="Line 665"/>
            <p:cNvSpPr>
              <a:spLocks noChangeShapeType="1"/>
            </p:cNvSpPr>
            <p:nvPr/>
          </p:nvSpPr>
          <p:spPr bwMode="auto">
            <a:xfrm>
              <a:off x="6959122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49" name="Line 666"/>
            <p:cNvSpPr>
              <a:spLocks noChangeShapeType="1"/>
            </p:cNvSpPr>
            <p:nvPr/>
          </p:nvSpPr>
          <p:spPr bwMode="auto">
            <a:xfrm>
              <a:off x="7221838" y="2872335"/>
              <a:ext cx="1" cy="528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0" name="Line 667"/>
            <p:cNvSpPr>
              <a:spLocks noChangeShapeType="1"/>
            </p:cNvSpPr>
            <p:nvPr/>
          </p:nvSpPr>
          <p:spPr bwMode="auto">
            <a:xfrm>
              <a:off x="64280" y="2872882"/>
              <a:ext cx="7208868" cy="1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1" name="Line 668"/>
            <p:cNvSpPr>
              <a:spLocks noChangeShapeType="1"/>
            </p:cNvSpPr>
            <p:nvPr/>
          </p:nvSpPr>
          <p:spPr bwMode="auto">
            <a:xfrm flipH="1">
              <a:off x="64280" y="0"/>
              <a:ext cx="1" cy="287288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2" name="Line 669"/>
            <p:cNvSpPr>
              <a:spLocks noChangeShapeType="1"/>
            </p:cNvSpPr>
            <p:nvPr/>
          </p:nvSpPr>
          <p:spPr bwMode="auto">
            <a:xfrm flipH="1">
              <a:off x="0" y="2766079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3" name="Line 670"/>
            <p:cNvSpPr>
              <a:spLocks noChangeShapeType="1"/>
            </p:cNvSpPr>
            <p:nvPr/>
          </p:nvSpPr>
          <p:spPr bwMode="auto">
            <a:xfrm flipH="1">
              <a:off x="0" y="2494664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4" name="Line 671"/>
            <p:cNvSpPr>
              <a:spLocks noChangeShapeType="1"/>
            </p:cNvSpPr>
            <p:nvPr/>
          </p:nvSpPr>
          <p:spPr bwMode="auto">
            <a:xfrm flipH="1">
              <a:off x="0" y="2221289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5" name="Line 672"/>
            <p:cNvSpPr>
              <a:spLocks noChangeShapeType="1"/>
            </p:cNvSpPr>
            <p:nvPr/>
          </p:nvSpPr>
          <p:spPr bwMode="auto">
            <a:xfrm flipH="1">
              <a:off x="0" y="1947916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6" name="Line 673"/>
            <p:cNvSpPr>
              <a:spLocks noChangeShapeType="1"/>
            </p:cNvSpPr>
            <p:nvPr/>
          </p:nvSpPr>
          <p:spPr bwMode="auto">
            <a:xfrm flipH="1">
              <a:off x="0" y="1676500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7" name="Line 674"/>
            <p:cNvSpPr>
              <a:spLocks noChangeShapeType="1"/>
            </p:cNvSpPr>
            <p:nvPr/>
          </p:nvSpPr>
          <p:spPr bwMode="auto">
            <a:xfrm flipH="1">
              <a:off x="0" y="1401855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8" name="Line 675"/>
            <p:cNvSpPr>
              <a:spLocks noChangeShapeType="1"/>
            </p:cNvSpPr>
            <p:nvPr/>
          </p:nvSpPr>
          <p:spPr bwMode="auto">
            <a:xfrm flipH="1">
              <a:off x="0" y="1128773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59" name="Line 676"/>
            <p:cNvSpPr>
              <a:spLocks noChangeShapeType="1"/>
            </p:cNvSpPr>
            <p:nvPr/>
          </p:nvSpPr>
          <p:spPr bwMode="auto">
            <a:xfrm flipH="1">
              <a:off x="0" y="858337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60" name="Line 677"/>
            <p:cNvSpPr>
              <a:spLocks noChangeShapeType="1"/>
            </p:cNvSpPr>
            <p:nvPr/>
          </p:nvSpPr>
          <p:spPr bwMode="auto">
            <a:xfrm flipH="1">
              <a:off x="0" y="583983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61" name="Line 678"/>
            <p:cNvSpPr>
              <a:spLocks noChangeShapeType="1"/>
            </p:cNvSpPr>
            <p:nvPr/>
          </p:nvSpPr>
          <p:spPr bwMode="auto">
            <a:xfrm flipH="1">
              <a:off x="0" y="310608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19662" name="Line 679"/>
            <p:cNvSpPr>
              <a:spLocks noChangeShapeType="1"/>
            </p:cNvSpPr>
            <p:nvPr/>
          </p:nvSpPr>
          <p:spPr bwMode="auto">
            <a:xfrm flipH="1" flipV="1">
              <a:off x="0" y="39194"/>
              <a:ext cx="642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319602" name="Rectangle 680"/>
          <p:cNvSpPr>
            <a:spLocks/>
          </p:cNvSpPr>
          <p:nvPr/>
        </p:nvSpPr>
        <p:spPr bwMode="auto">
          <a:xfrm>
            <a:off x="6008688" y="4946650"/>
            <a:ext cx="173831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200" b="1">
                <a:latin typeface="Arial Narrow" pitchFamily="34" charset="0"/>
                <a:sym typeface="Arial Narrow" pitchFamily="34" charset="0"/>
              </a:rPr>
              <a:t>Months From Randomization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graphicFrame>
        <p:nvGraphicFramePr>
          <p:cNvPr id="188073" name="Group 681"/>
          <p:cNvGraphicFramePr>
            <a:graphicFrameLocks noGrp="1"/>
          </p:cNvGraphicFramePr>
          <p:nvPr/>
        </p:nvGraphicFramePr>
        <p:xfrm>
          <a:off x="3343276" y="3717925"/>
          <a:ext cx="3059113" cy="919164"/>
        </p:xfrm>
        <a:graphic>
          <a:graphicData uri="http://schemas.openxmlformats.org/drawingml/2006/table">
            <a:tbl>
              <a:tblPr/>
              <a:tblGrid>
                <a:gridCol w="90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3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 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Arial Narrow" pitchFamily="34" charset="0"/>
                        <a:cs typeface="Arial Narrow" pitchFamily="34" charset="0"/>
                        <a:sym typeface="Arial Narrow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 Group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Events, 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Arial Narrow" pitchFamily="34" charset="0"/>
                        <a:cs typeface="Arial Narrow" pitchFamily="34" charset="0"/>
                        <a:sym typeface="Arial Narrow" pitchFamily="34" charset="0"/>
                      </a:endParaRPr>
                    </a:p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n (%)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Median 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Arial Narrow" pitchFamily="34" charset="0"/>
                        <a:cs typeface="Arial Narrow" pitchFamily="34" charset="0"/>
                        <a:sym typeface="Arial Narrow" pitchFamily="34" charset="0"/>
                      </a:endParaRPr>
                    </a:p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(95% CI), mo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HR 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Arial Narrow" pitchFamily="34" charset="0"/>
                        <a:cs typeface="Arial Narrow" pitchFamily="34" charset="0"/>
                        <a:sym typeface="Arial Narrow" pitchFamily="34" charset="0"/>
                      </a:endParaRPr>
                    </a:p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(95% CI)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136C72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 Dabrafenib plus   </a:t>
                      </a:r>
                    </a:p>
                    <a:p>
                      <a:pPr marL="0" marR="0" lvl="0" indent="0" algn="l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136C72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 trametinib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60 (14)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NR </a:t>
                      </a:r>
                    </a:p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(NR-NR)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0.57</a:t>
                      </a:r>
                    </a:p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(0.42-0.79);</a:t>
                      </a: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P </a:t>
                      </a: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= </a:t>
                      </a:r>
                      <a:r>
                        <a:rPr kumimoji="0" lang="fr-FR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.0006</a:t>
                      </a:r>
                      <a:r>
                        <a:rPr kumimoji="0" lang="fr-FR" sz="1000" b="1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a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80144E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 </a:t>
                      </a: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80144E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Placebo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93 (22)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NR</a:t>
                      </a: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 Narrow" pitchFamily="34" charset="0"/>
                        <a:cs typeface="Arial Narrow" pitchFamily="34" charset="0"/>
                        <a:sym typeface="Arial Narrow" pitchFamily="34" charset="0"/>
                      </a:endParaRPr>
                    </a:p>
                    <a:p>
                      <a:pPr marL="0" marR="0" lvl="0" indent="0" algn="ctr" defTabSz="685800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Narrow" pitchFamily="34" charset="0"/>
                          <a:cs typeface="Arial Narrow" pitchFamily="34" charset="0"/>
                          <a:sym typeface="Arial Narrow" pitchFamily="34" charset="0"/>
                        </a:rPr>
                        <a:t>(NR-NR)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9619" name="Rectangle 722"/>
          <p:cNvSpPr>
            <a:spLocks/>
          </p:cNvSpPr>
          <p:nvPr/>
        </p:nvSpPr>
        <p:spPr bwMode="auto">
          <a:xfrm>
            <a:off x="1692276" y="5135564"/>
            <a:ext cx="202247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fr-FR" sz="1000" b="1">
                <a:solidFill>
                  <a:srgbClr val="136C72"/>
                </a:solidFill>
                <a:latin typeface="Arial Narrow" pitchFamily="34" charset="0"/>
                <a:sym typeface="Arial Narrow" pitchFamily="34" charset="0"/>
              </a:rPr>
              <a:t>Dabrafenib plus trametinib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620" name="Rectangle 723"/>
          <p:cNvSpPr>
            <a:spLocks/>
          </p:cNvSpPr>
          <p:nvPr/>
        </p:nvSpPr>
        <p:spPr bwMode="auto">
          <a:xfrm>
            <a:off x="1692275" y="5275264"/>
            <a:ext cx="12461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fr-FR" sz="1000" b="1">
                <a:solidFill>
                  <a:srgbClr val="80144E"/>
                </a:solidFill>
                <a:latin typeface="Arial Narrow" pitchFamily="34" charset="0"/>
                <a:sym typeface="Arial Narrow" pitchFamily="34" charset="0"/>
              </a:rPr>
              <a:t>Placebo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19621" name="Rectangle 724"/>
          <p:cNvSpPr>
            <a:spLocks/>
          </p:cNvSpPr>
          <p:nvPr/>
        </p:nvSpPr>
        <p:spPr bwMode="auto">
          <a:xfrm>
            <a:off x="1692276" y="4991100"/>
            <a:ext cx="14335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fr-FR" sz="1000" b="1">
                <a:latin typeface="Arial Narrow" pitchFamily="34" charset="0"/>
                <a:sym typeface="Arial Narrow" pitchFamily="34" charset="0"/>
              </a:rPr>
              <a:t>No. at Risk</a:t>
            </a:r>
            <a:endParaRPr lang="fr-FR"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 rot="1573482">
            <a:off x="6685701" y="1257196"/>
            <a:ext cx="5543916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/>
              <a:t>SURVIE GLOBALE NON ACTUALISEE</a:t>
            </a:r>
          </a:p>
        </p:txBody>
      </p:sp>
      <p:sp>
        <p:nvSpPr>
          <p:cNvPr id="3" name="Rectangle 2"/>
          <p:cNvSpPr/>
          <p:nvPr/>
        </p:nvSpPr>
        <p:spPr>
          <a:xfrm>
            <a:off x="813342" y="6006101"/>
            <a:ext cx="8700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survie globale </a:t>
            </a:r>
            <a:r>
              <a:rPr lang="fr-FR" sz="3600" dirty="0"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(HR, 0.57 [95% CI, 0.42-0.79]) </a:t>
            </a:r>
            <a:endParaRPr lang="fr-FR" sz="3600" dirty="0"/>
          </a:p>
        </p:txBody>
      </p:sp>
      <p:pic>
        <p:nvPicPr>
          <p:cNvPr id="688" name="Image 687">
            <a:extLst>
              <a:ext uri="{FF2B5EF4-FFF2-40B4-BE49-F238E27FC236}">
                <a16:creationId xmlns:a16="http://schemas.microsoft.com/office/drawing/2014/main" id="{3F2F0CC4-7E8F-4240-A155-83062197F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6104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737" y="558467"/>
            <a:ext cx="10926232" cy="9667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Adjuvant dabrafenib (D) + trametinib (T)</a:t>
            </a:r>
            <a:br>
              <a:rPr lang="en-US" sz="3467" dirty="0"/>
            </a:br>
            <a:endParaRPr lang="en-US" sz="3467" baseline="300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794738" y="1260399"/>
            <a:ext cx="10766497" cy="672519"/>
          </a:xfrm>
          <a:prstGeom prst="rect">
            <a:avLst/>
          </a:prstGeom>
        </p:spPr>
        <p:txBody>
          <a:bodyPr>
            <a:noAutofit/>
          </a:bodyPr>
          <a:lstStyle>
            <a:lvl1pPr marL="282575" indent="-28257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Char char="•"/>
              <a:defRPr sz="2400" b="1">
                <a:solidFill>
                  <a:schemeClr val="bg2"/>
                </a:solidFill>
                <a:effectLst/>
                <a:latin typeface="Arial" pitchFamily="34" charset="0"/>
                <a:ea typeface="+mn-ea"/>
                <a:cs typeface="+mn-cs"/>
              </a:defRPr>
            </a:lvl1pPr>
            <a:lvl2pPr marL="669925" indent="-3857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Char char="–"/>
              <a:defRPr sz="2000" b="1">
                <a:solidFill>
                  <a:schemeClr val="bg2"/>
                </a:solidFill>
                <a:effectLst/>
                <a:latin typeface="Arial" pitchFamily="34" charset="0"/>
              </a:defRPr>
            </a:lvl2pPr>
            <a:lvl3pPr marL="968375" indent="-2968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Char char="•"/>
              <a:defRPr sz="1800" b="1">
                <a:solidFill>
                  <a:schemeClr val="bg2"/>
                </a:solidFill>
                <a:effectLst/>
                <a:latin typeface="Arial" pitchFamily="34" charset="0"/>
              </a:defRPr>
            </a:lvl3pPr>
            <a:lvl4pPr marL="1341438" indent="-37147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Char char="–"/>
              <a:defRPr sz="1600" b="1">
                <a:solidFill>
                  <a:schemeClr val="bg2"/>
                </a:solidFill>
                <a:effectLst/>
                <a:latin typeface="Arial" pitchFamily="34" charset="0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accent1"/>
                </a:solidFill>
              </a:rPr>
              <a:t>D 150 mg BID + T 2 mg OD in patients with resected stage III melanoma with BRAF V600E or V600K Mutations</a:t>
            </a:r>
            <a:endParaRPr lang="en-US" baseline="300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4737" y="6437087"/>
            <a:ext cx="10481848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spcBef>
                <a:spcPts val="267"/>
              </a:spcBef>
            </a:pPr>
            <a:r>
              <a:rPr lang="en-US" sz="1200" dirty="0">
                <a:solidFill>
                  <a:schemeClr val="bg2"/>
                </a:solidFill>
                <a:latin typeface="Arial"/>
                <a:cs typeface="Arial"/>
              </a:rPr>
              <a:t>Long et al. </a:t>
            </a:r>
            <a:r>
              <a:rPr lang="en-US" sz="1200" i="1" dirty="0">
                <a:solidFill>
                  <a:schemeClr val="bg2"/>
                </a:solidFill>
                <a:latin typeface="Arial"/>
                <a:cs typeface="Arial"/>
              </a:rPr>
              <a:t>NEJM</a:t>
            </a:r>
            <a:r>
              <a:rPr lang="en-US" sz="1200" dirty="0">
                <a:solidFill>
                  <a:schemeClr val="bg2"/>
                </a:solidFill>
                <a:latin typeface="Arial"/>
                <a:cs typeface="Arial"/>
              </a:rPr>
              <a:t> 2017, DOI: 10.1056/NEJMoa1708539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5003" y="2201621"/>
            <a:ext cx="5293944" cy="3559099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40" tIns="121920" rIns="121920" rtlCol="0" anchor="t"/>
          <a:lstStyle/>
          <a:p>
            <a:pPr algn="ctr">
              <a:lnSpc>
                <a:spcPct val="90000"/>
              </a:lnSpc>
              <a:spcAft>
                <a:spcPts val="667"/>
              </a:spcAft>
            </a:pPr>
            <a:r>
              <a:rPr lang="en-US" sz="1867" b="1" dirty="0">
                <a:latin typeface="Arial"/>
                <a:cs typeface="Arial"/>
              </a:rPr>
              <a:t>Efficacy D+T </a:t>
            </a:r>
          </a:p>
          <a:p>
            <a:pPr algn="ctr">
              <a:lnSpc>
                <a:spcPct val="90000"/>
              </a:lnSpc>
              <a:spcAft>
                <a:spcPts val="667"/>
              </a:spcAft>
            </a:pPr>
            <a:r>
              <a:rPr lang="en-US" sz="1867" b="1" dirty="0">
                <a:latin typeface="Arial"/>
                <a:cs typeface="Arial"/>
              </a:rPr>
              <a:t>(</a:t>
            </a:r>
            <a:r>
              <a:rPr lang="en-US" sz="1600" b="1" dirty="0">
                <a:latin typeface="Arial"/>
                <a:cs typeface="Arial"/>
              </a:rPr>
              <a:t>at median follow up of 2.8-years)</a:t>
            </a:r>
            <a:endParaRPr lang="en-US" sz="1600" b="1" baseline="30000" dirty="0">
              <a:latin typeface="Arial"/>
              <a:cs typeface="Arial"/>
            </a:endParaRPr>
          </a:p>
          <a:p>
            <a:pPr marL="228594" indent="-228594">
              <a:spcAft>
                <a:spcPts val="667"/>
              </a:spcAft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Significant improvement in RFS versus placebo</a:t>
            </a:r>
          </a:p>
          <a:p>
            <a:pPr marL="613818" lvl="1" indent="-232828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–"/>
            </a:pPr>
            <a:r>
              <a:rPr lang="en-US" sz="1467" dirty="0">
                <a:latin typeface="Arial"/>
                <a:cs typeface="Arial"/>
              </a:rPr>
              <a:t>Estimated 3-year RFS</a:t>
            </a:r>
          </a:p>
          <a:p>
            <a:pPr marL="831830" lvl="2" indent="-228594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it-IT" sz="1467" dirty="0">
                <a:latin typeface="Arial"/>
                <a:cs typeface="Arial"/>
              </a:rPr>
              <a:t>58% D+T) versus 39% (placebo)</a:t>
            </a:r>
          </a:p>
          <a:p>
            <a:pPr marL="831830" lvl="2" indent="-228594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it-IT" sz="1467" dirty="0">
                <a:latin typeface="Arial"/>
                <a:cs typeface="Arial"/>
              </a:rPr>
              <a:t>HR 0.47; (95% CI, 0.39-0.58; P&lt;0.001)</a:t>
            </a:r>
          </a:p>
          <a:p>
            <a:pPr marL="613818" lvl="1" indent="-232828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–"/>
            </a:pPr>
            <a:r>
              <a:rPr lang="it-IT" sz="1467" dirty="0">
                <a:latin typeface="Arial"/>
                <a:cs typeface="Arial"/>
              </a:rPr>
              <a:t>3-year 0S</a:t>
            </a:r>
          </a:p>
          <a:p>
            <a:pPr marL="831830" lvl="2" indent="-228594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it-IT" sz="1467" dirty="0">
                <a:solidFill>
                  <a:schemeClr val="tx1"/>
                </a:solidFill>
                <a:latin typeface="Arial"/>
                <a:cs typeface="Arial"/>
              </a:rPr>
              <a:t>86% (D+T) versus 77% (placebo)</a:t>
            </a:r>
          </a:p>
          <a:p>
            <a:pPr marL="831830" lvl="2" indent="-228594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schemeClr val="tx1"/>
                </a:solidFill>
                <a:latin typeface="Arial"/>
                <a:cs typeface="Arial"/>
              </a:rPr>
              <a:t>HR </a:t>
            </a:r>
            <a:r>
              <a:rPr lang="pl-PL" sz="1467" dirty="0">
                <a:solidFill>
                  <a:schemeClr val="tx1"/>
                </a:solidFill>
                <a:latin typeface="Arial"/>
                <a:cs typeface="Arial"/>
              </a:rPr>
              <a:t>0.57; </a:t>
            </a:r>
            <a:r>
              <a:rPr lang="en-GB" sz="1467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pl-PL" sz="1467" dirty="0">
                <a:solidFill>
                  <a:schemeClr val="tx1"/>
                </a:solidFill>
                <a:latin typeface="Arial"/>
                <a:cs typeface="Arial"/>
              </a:rPr>
              <a:t>95% CI, 0.42 </a:t>
            </a:r>
            <a:r>
              <a:rPr lang="en-GB" sz="1467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pl-PL" sz="1467" dirty="0">
                <a:solidFill>
                  <a:schemeClr val="tx1"/>
                </a:solidFill>
                <a:latin typeface="Arial"/>
                <a:cs typeface="Arial"/>
              </a:rPr>
              <a:t>0.79;</a:t>
            </a:r>
            <a:r>
              <a:rPr lang="en-GB" sz="1467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l-PL" sz="1467" dirty="0">
                <a:solidFill>
                  <a:schemeClr val="tx1"/>
                </a:solidFill>
                <a:latin typeface="Arial"/>
                <a:cs typeface="Arial"/>
              </a:rPr>
              <a:t>P = 0.0006)</a:t>
            </a:r>
            <a:endParaRPr lang="en-GB" sz="1467" baseline="30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831830" lvl="2" indent="-228594">
              <a:lnSpc>
                <a:spcPct val="9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schemeClr val="tx1"/>
                </a:solidFill>
                <a:latin typeface="Arial"/>
                <a:cs typeface="Arial"/>
              </a:rPr>
              <a:t>Level of improvement did not cross the prespecified interim analysis boundary of P=0.000019</a:t>
            </a:r>
            <a:endParaRPr lang="en-US" sz="1467" baseline="30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8119" y="2209720"/>
            <a:ext cx="5293944" cy="3551001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243840" tIns="121920" rIns="12192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1867" b="1" dirty="0">
                <a:latin typeface="Arial"/>
                <a:cs typeface="Arial"/>
              </a:rPr>
              <a:t>Safety of D+T</a:t>
            </a:r>
          </a:p>
          <a:p>
            <a:pPr marL="224361" indent="-224361">
              <a:lnSpc>
                <a:spcPct val="90000"/>
              </a:lnSpc>
              <a:spcAft>
                <a:spcPts val="800"/>
              </a:spcAft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Most common AEs &gt;10%, were Pyrexia (grade 3-4, 4%), Fatigue (grade 3-4, 4%) and Nausea (grade 3-4, &lt;1%)</a:t>
            </a:r>
          </a:p>
          <a:p>
            <a:pPr marL="224361" indent="-224361">
              <a:lnSpc>
                <a:spcPct val="90000"/>
              </a:lnSpc>
              <a:spcAft>
                <a:spcPts val="800"/>
              </a:spcAft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Serious AEs Occurred in 36%  of patients </a:t>
            </a:r>
          </a:p>
          <a:p>
            <a:pPr marL="224361" indent="-224361">
              <a:lnSpc>
                <a:spcPct val="90000"/>
              </a:lnSpc>
              <a:spcAft>
                <a:spcPts val="800"/>
              </a:spcAft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1 Fatal AE case of pneumonia</a:t>
            </a:r>
            <a:endParaRPr lang="en-US" sz="146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3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79C-68C9-4128-B33D-7FA5A3D1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93" y="1745817"/>
            <a:ext cx="10590413" cy="23876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Choix et tolérance du traitement adjuvant du mélanome en pratique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B2E82F-C048-460D-B752-B7BA1D207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25" y="5347711"/>
            <a:ext cx="9144000" cy="529388"/>
          </a:xfrm>
        </p:spPr>
        <p:txBody>
          <a:bodyPr/>
          <a:lstStyle/>
          <a:p>
            <a:r>
              <a:rPr lang="fr-FR" dirty="0" err="1">
                <a:solidFill>
                  <a:srgbClr val="FF6600"/>
                </a:solidFill>
              </a:rPr>
              <a:t>Ouidad</a:t>
            </a:r>
            <a:r>
              <a:rPr lang="fr-FR" dirty="0">
                <a:solidFill>
                  <a:srgbClr val="FF6600"/>
                </a:solidFill>
              </a:rPr>
              <a:t> ZEHOU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48B64A-91C2-0943-A531-C402AF893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0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Indication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b="1" dirty="0"/>
          </a:p>
          <a:p>
            <a:r>
              <a:rPr lang="fr-FR" b="1" dirty="0"/>
              <a:t>Adultes atteints d’un mélanome de stade III, ou IV</a:t>
            </a:r>
          </a:p>
          <a:p>
            <a:r>
              <a:rPr lang="fr-FR" b="1" dirty="0"/>
              <a:t>Après résection complète (« adjuvant »)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5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Indication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b="1" dirty="0"/>
          </a:p>
          <a:p>
            <a:r>
              <a:rPr lang="fr-FR" b="1" dirty="0"/>
              <a:t>Adultes atteints d’un mélanome de stade III, </a:t>
            </a:r>
            <a:r>
              <a:rPr lang="fr-FR" b="1" dirty="0">
                <a:solidFill>
                  <a:srgbClr val="00B0F0"/>
                </a:solidFill>
              </a:rPr>
              <a:t>ou IV (</a:t>
            </a:r>
            <a:r>
              <a:rPr lang="fr-FR" b="1" dirty="0" err="1">
                <a:solidFill>
                  <a:srgbClr val="00B0F0"/>
                </a:solidFill>
              </a:rPr>
              <a:t>nivolumab</a:t>
            </a:r>
            <a:r>
              <a:rPr lang="fr-FR" b="1" dirty="0">
                <a:solidFill>
                  <a:srgbClr val="00B0F0"/>
                </a:solidFill>
              </a:rPr>
              <a:t>)</a:t>
            </a:r>
          </a:p>
          <a:p>
            <a:r>
              <a:rPr lang="fr-FR" b="1" dirty="0"/>
              <a:t>Après résection complète (« adjuvant »)</a:t>
            </a:r>
          </a:p>
          <a:p>
            <a:r>
              <a:rPr lang="fr-FR" b="1" dirty="0">
                <a:solidFill>
                  <a:srgbClr val="00B050"/>
                </a:solidFill>
              </a:rPr>
              <a:t>Porteur d’une mutation BRAF V600 (D+T)</a:t>
            </a:r>
          </a:p>
          <a:p>
            <a:endParaRPr lang="fr-FR" b="1" dirty="0"/>
          </a:p>
          <a:p>
            <a:r>
              <a:rPr lang="fr-FR" dirty="0">
                <a:solidFill>
                  <a:srgbClr val="00B0F0"/>
                </a:solidFill>
              </a:rPr>
              <a:t>Exclus de la RTU </a:t>
            </a:r>
            <a:r>
              <a:rPr lang="fr-FR" dirty="0" err="1">
                <a:solidFill>
                  <a:srgbClr val="00B0F0"/>
                </a:solidFill>
              </a:rPr>
              <a:t>nivolumab</a:t>
            </a:r>
            <a:r>
              <a:rPr lang="fr-FR" dirty="0">
                <a:solidFill>
                  <a:srgbClr val="00B0F0"/>
                </a:solidFill>
              </a:rPr>
              <a:t>: IIIA (u- GS+)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19" y="-192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35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Exemple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 45ans, mélanome dorsal</a:t>
            </a:r>
          </a:p>
          <a:p>
            <a:r>
              <a:rPr lang="fr-FR" dirty="0"/>
              <a:t>B 2,4mm U- GS+ (0,5mm) BRAF sauvage</a:t>
            </a:r>
          </a:p>
          <a:p>
            <a:r>
              <a:rPr lang="fr-FR" dirty="0"/>
              <a:t>Bilan d’extension négatif</a:t>
            </a:r>
          </a:p>
          <a:p>
            <a:endParaRPr lang="fr-FR" dirty="0"/>
          </a:p>
          <a:p>
            <a:pPr>
              <a:buNone/>
            </a:pPr>
            <a:r>
              <a:rPr lang="fr-FR" dirty="0">
                <a:sym typeface="Wingdings"/>
              </a:rPr>
              <a:t>stade IIIA</a:t>
            </a:r>
          </a:p>
          <a:p>
            <a:pPr>
              <a:buNone/>
            </a:pPr>
            <a:r>
              <a:rPr lang="fr-FR" dirty="0">
                <a:sym typeface="Wingdings"/>
              </a:rPr>
              <a:t></a:t>
            </a:r>
            <a:r>
              <a:rPr lang="fr-FR" dirty="0" err="1">
                <a:sym typeface="Wingdings"/>
              </a:rPr>
              <a:t>pembrolizumab</a:t>
            </a:r>
            <a:r>
              <a:rPr lang="fr-FR" dirty="0">
                <a:sym typeface="Wingdings"/>
              </a:rPr>
              <a:t>/3 ou 6 semaines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67277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Exemple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 45ans, mélanome dorsal</a:t>
            </a:r>
          </a:p>
          <a:p>
            <a:r>
              <a:rPr lang="fr-FR" dirty="0"/>
              <a:t>B 2,4mm U+ GS+ (0,5mm) BRAF sauvage</a:t>
            </a:r>
          </a:p>
          <a:p>
            <a:r>
              <a:rPr lang="fr-FR" dirty="0"/>
              <a:t>Bilan d’extension négatif</a:t>
            </a:r>
          </a:p>
          <a:p>
            <a:endParaRPr lang="fr-FR" dirty="0"/>
          </a:p>
          <a:p>
            <a:pPr>
              <a:buNone/>
            </a:pPr>
            <a:r>
              <a:rPr lang="fr-FR" dirty="0">
                <a:sym typeface="Wingdings"/>
              </a:rPr>
              <a:t>stade IIIB</a:t>
            </a:r>
          </a:p>
          <a:p>
            <a:pPr>
              <a:buNone/>
            </a:pPr>
            <a:r>
              <a:rPr lang="fr-FR" dirty="0">
                <a:sym typeface="Wingdings"/>
              </a:rPr>
              <a:t></a:t>
            </a:r>
            <a:r>
              <a:rPr lang="fr-FR" dirty="0" err="1">
                <a:sym typeface="Wingdings"/>
              </a:rPr>
              <a:t>pembrolizumab</a:t>
            </a:r>
            <a:r>
              <a:rPr lang="fr-FR" dirty="0">
                <a:sym typeface="Wingdings"/>
              </a:rPr>
              <a:t>/3 ou 6 semaines </a:t>
            </a:r>
          </a:p>
          <a:p>
            <a:pPr>
              <a:buNone/>
            </a:pPr>
            <a:r>
              <a:rPr lang="fr-FR" dirty="0">
                <a:sym typeface="Wingdings"/>
              </a:rPr>
              <a:t>ou </a:t>
            </a:r>
            <a:r>
              <a:rPr lang="fr-FR" dirty="0" err="1">
                <a:sym typeface="Wingdings"/>
              </a:rPr>
              <a:t>nivolumab</a:t>
            </a:r>
            <a:r>
              <a:rPr lang="fr-FR" dirty="0">
                <a:sym typeface="Wingdings"/>
              </a:rPr>
              <a:t>/ 2 semaines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19" y="67277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Exemple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 45ans, mélanome dorsal</a:t>
            </a:r>
          </a:p>
          <a:p>
            <a:r>
              <a:rPr lang="fr-FR" dirty="0"/>
              <a:t>B 2,4mm U+ GS+ (0,5mm) BRAF muté V600E</a:t>
            </a:r>
          </a:p>
          <a:p>
            <a:r>
              <a:rPr lang="fr-FR" dirty="0"/>
              <a:t>Bilan d’extension négatif</a:t>
            </a:r>
          </a:p>
          <a:p>
            <a:endParaRPr lang="fr-FR" dirty="0"/>
          </a:p>
          <a:p>
            <a:pPr>
              <a:buNone/>
            </a:pPr>
            <a:r>
              <a:rPr lang="fr-FR" dirty="0">
                <a:sym typeface="Wingdings"/>
              </a:rPr>
              <a:t>stade IIIB</a:t>
            </a:r>
          </a:p>
          <a:p>
            <a:pPr>
              <a:buNone/>
            </a:pPr>
            <a:r>
              <a:rPr lang="fr-FR" dirty="0">
                <a:sym typeface="Wingdings"/>
              </a:rPr>
              <a:t></a:t>
            </a:r>
            <a:r>
              <a:rPr lang="fr-FR" dirty="0" err="1">
                <a:sym typeface="Wingdings"/>
              </a:rPr>
              <a:t>pembrolizumab</a:t>
            </a:r>
            <a:r>
              <a:rPr lang="fr-FR" dirty="0">
                <a:sym typeface="Wingdings"/>
              </a:rPr>
              <a:t>/3 ou 6 semaines </a:t>
            </a:r>
          </a:p>
          <a:p>
            <a:pPr>
              <a:buNone/>
            </a:pPr>
            <a:r>
              <a:rPr lang="fr-FR" dirty="0">
                <a:sym typeface="Wingdings"/>
              </a:rPr>
              <a:t>ou </a:t>
            </a:r>
            <a:r>
              <a:rPr lang="fr-FR" dirty="0" err="1">
                <a:sym typeface="Wingdings"/>
              </a:rPr>
              <a:t>nivolumab</a:t>
            </a:r>
            <a:r>
              <a:rPr lang="fr-FR" dirty="0">
                <a:sym typeface="Wingdings"/>
              </a:rPr>
              <a:t>/ 2 semaines</a:t>
            </a:r>
          </a:p>
          <a:p>
            <a:pPr>
              <a:buNone/>
            </a:pPr>
            <a:r>
              <a:rPr lang="fr-FR" dirty="0">
                <a:sym typeface="Wingdings"/>
              </a:rPr>
              <a:t>ou </a:t>
            </a:r>
            <a:r>
              <a:rPr lang="fr-FR" dirty="0" err="1">
                <a:sym typeface="Wingdings"/>
              </a:rPr>
              <a:t>dabrafenib</a:t>
            </a:r>
            <a:r>
              <a:rPr lang="fr-FR" dirty="0">
                <a:sym typeface="Wingdings"/>
              </a:rPr>
              <a:t>+ </a:t>
            </a:r>
            <a:r>
              <a:rPr lang="fr-FR" dirty="0" err="1">
                <a:sym typeface="Wingdings"/>
              </a:rPr>
              <a:t>trametinib</a:t>
            </a:r>
            <a:r>
              <a:rPr lang="fr-FR" dirty="0">
                <a:sym typeface="Wingdings"/>
              </a:rPr>
              <a:t> PO en continu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885" y="49494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1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Exemple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 45ans, mélanome dorsal</a:t>
            </a:r>
          </a:p>
          <a:p>
            <a:r>
              <a:rPr lang="fr-FR" dirty="0"/>
              <a:t>B 2,4mm U+ BRAF muté V600E</a:t>
            </a:r>
          </a:p>
          <a:p>
            <a:r>
              <a:rPr lang="fr-FR" dirty="0"/>
              <a:t>Métastase pulmonaire isolée opérée</a:t>
            </a:r>
          </a:p>
          <a:p>
            <a:endParaRPr lang="fr-FR" dirty="0"/>
          </a:p>
          <a:p>
            <a:pPr>
              <a:buNone/>
            </a:pPr>
            <a:r>
              <a:rPr lang="fr-FR" dirty="0">
                <a:sym typeface="Wingdings"/>
              </a:rPr>
              <a:t>stade IV</a:t>
            </a:r>
          </a:p>
          <a:p>
            <a:pPr>
              <a:buNone/>
            </a:pPr>
            <a:r>
              <a:rPr lang="fr-FR" dirty="0">
                <a:sym typeface="Wingdings"/>
              </a:rPr>
              <a:t></a:t>
            </a:r>
            <a:r>
              <a:rPr lang="fr-FR" dirty="0" err="1">
                <a:sym typeface="Wingdings"/>
              </a:rPr>
              <a:t>nivolumab</a:t>
            </a:r>
            <a:r>
              <a:rPr lang="fr-FR" dirty="0">
                <a:sym typeface="Wingdings"/>
              </a:rPr>
              <a:t>/ 2 semaines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67277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Choix du traitement adjuvant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/>
              <a:t>Stade IV</a:t>
            </a:r>
            <a:r>
              <a:rPr lang="fr-FR" dirty="0"/>
              <a:t>= </a:t>
            </a:r>
            <a:r>
              <a:rPr lang="fr-FR" dirty="0" err="1"/>
              <a:t>nivolumab</a:t>
            </a:r>
            <a:endParaRPr lang="fr-FR" dirty="0"/>
          </a:p>
          <a:p>
            <a:r>
              <a:rPr lang="fr-FR" u="sng" dirty="0"/>
              <a:t>BRAF sauvage</a:t>
            </a:r>
            <a:r>
              <a:rPr lang="fr-FR" dirty="0"/>
              <a:t>= </a:t>
            </a:r>
          </a:p>
          <a:p>
            <a:pPr>
              <a:buNone/>
            </a:pPr>
            <a:r>
              <a:rPr lang="fr-FR" dirty="0"/>
              <a:t>	immunothérapie IV (nivo ou </a:t>
            </a:r>
            <a:r>
              <a:rPr lang="fr-FR" dirty="0" err="1"/>
              <a:t>pembro</a:t>
            </a:r>
            <a:r>
              <a:rPr lang="fr-FR" dirty="0"/>
              <a:t>)</a:t>
            </a:r>
          </a:p>
          <a:p>
            <a:r>
              <a:rPr lang="fr-FR" u="sng" dirty="0"/>
              <a:t>Stade IIIA</a:t>
            </a:r>
            <a:r>
              <a:rPr lang="fr-FR" dirty="0"/>
              <a:t>= </a:t>
            </a:r>
            <a:r>
              <a:rPr lang="fr-FR" dirty="0" err="1"/>
              <a:t>pembrolizumab</a:t>
            </a:r>
            <a:r>
              <a:rPr lang="fr-FR" dirty="0"/>
              <a:t> ou D+T</a:t>
            </a:r>
          </a:p>
          <a:p>
            <a:endParaRPr lang="fr-FR" dirty="0"/>
          </a:p>
          <a:p>
            <a:r>
              <a:rPr lang="fr-FR" u="sng" dirty="0"/>
              <a:t>Stade IIIB ou IIIC, BRAF muté</a:t>
            </a:r>
            <a:r>
              <a:rPr lang="fr-FR" dirty="0"/>
              <a:t>:  3 possibilités….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884" y="67277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154B8-44F2-F140-81FC-7AE4D91A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547970"/>
            <a:ext cx="10515600" cy="1051654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RAPPORT MORAL : </a:t>
            </a:r>
            <a:r>
              <a:rPr lang="fr-FR" sz="4000" dirty="0">
                <a:solidFill>
                  <a:srgbClr val="FF6600"/>
                </a:solidFill>
              </a:rPr>
              <a:t>Objectifs </a:t>
            </a:r>
            <a:r>
              <a:rPr lang="fr-FR" sz="4000" dirty="0" err="1">
                <a:solidFill>
                  <a:srgbClr val="FF6600"/>
                </a:solidFill>
              </a:rPr>
              <a:t>OncoDerm</a:t>
            </a:r>
            <a:endParaRPr lang="fr-FR" sz="4000" dirty="0">
              <a:solidFill>
                <a:srgbClr val="FF66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6FC44-610B-D64D-B8AF-3E903D59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383"/>
            <a:ext cx="10222523" cy="46484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solidFill>
                  <a:srgbClr val="FF6600"/>
                </a:solidFill>
              </a:rPr>
              <a:t>1/ </a:t>
            </a:r>
            <a:r>
              <a:rPr lang="fr-FR" sz="2400" b="1" dirty="0" err="1">
                <a:solidFill>
                  <a:srgbClr val="FF6600"/>
                </a:solidFill>
              </a:rPr>
              <a:t>Accélérer</a:t>
            </a:r>
            <a:r>
              <a:rPr lang="fr-FR" sz="2400" b="1" dirty="0">
                <a:solidFill>
                  <a:srgbClr val="FF6600"/>
                </a:solidFill>
              </a:rPr>
              <a:t> le Dépistage et la Prise en charge </a:t>
            </a:r>
            <a:r>
              <a:rPr lang="fr-FR" sz="2400" b="1" dirty="0" err="1">
                <a:solidFill>
                  <a:srgbClr val="FF6600"/>
                </a:solidFill>
              </a:rPr>
              <a:t>thérapeutique</a:t>
            </a:r>
            <a:r>
              <a:rPr lang="fr-FR" sz="2400" b="1" dirty="0">
                <a:solidFill>
                  <a:srgbClr val="FF6600"/>
                </a:solidFill>
              </a:rPr>
              <a:t> des Cancers 	</a:t>
            </a:r>
            <a:r>
              <a:rPr lang="fr-FR" sz="2400" b="1" dirty="0" err="1">
                <a:solidFill>
                  <a:srgbClr val="FF6600"/>
                </a:solidFill>
              </a:rPr>
              <a:t>Cutanés</a:t>
            </a:r>
            <a:r>
              <a:rPr lang="fr-FR" sz="2400" b="1" dirty="0">
                <a:solidFill>
                  <a:srgbClr val="FF6600"/>
                </a:solidFill>
              </a:rPr>
              <a:t> </a:t>
            </a:r>
            <a:r>
              <a:rPr lang="fr-FR" sz="2400" b="1" dirty="0">
                <a:solidFill>
                  <a:schemeClr val="tx2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solidFill>
                  <a:schemeClr val="tx2"/>
                </a:solidFill>
              </a:rPr>
              <a:t>	&gt; Création </a:t>
            </a:r>
            <a:r>
              <a:rPr lang="fr-FR" sz="2400" b="1" dirty="0">
                <a:solidFill>
                  <a:srgbClr val="FF6600"/>
                </a:solidFill>
              </a:rPr>
              <a:t>d’ORTIF App </a:t>
            </a:r>
            <a:r>
              <a:rPr lang="fr-FR" sz="2400" b="1" dirty="0">
                <a:solidFill>
                  <a:schemeClr val="tx2"/>
                </a:solidFill>
              </a:rPr>
              <a:t>pour </a:t>
            </a:r>
            <a:r>
              <a:rPr lang="fr-FR" sz="2400" b="1" dirty="0" err="1">
                <a:solidFill>
                  <a:schemeClr val="tx2"/>
                </a:solidFill>
              </a:rPr>
              <a:t>Télédépistage</a:t>
            </a:r>
            <a:r>
              <a:rPr lang="fr-FR" sz="2400" b="1" dirty="0">
                <a:solidFill>
                  <a:schemeClr val="tx2"/>
                </a:solidFill>
              </a:rPr>
              <a:t> des tumeurs cutanées par 	les médecins généralistes.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400" b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solidFill>
                  <a:srgbClr val="FF6600"/>
                </a:solidFill>
              </a:rPr>
              <a:t>2/ Sécuriser le Parcours de Soin des patients, atteints de cancer </a:t>
            </a:r>
            <a:r>
              <a:rPr lang="fr-FR" sz="2400" b="1" dirty="0" err="1">
                <a:solidFill>
                  <a:srgbClr val="FF6600"/>
                </a:solidFill>
              </a:rPr>
              <a:t>cutane</a:t>
            </a:r>
            <a:r>
              <a:rPr lang="fr-FR" sz="2400" b="1" dirty="0">
                <a:solidFill>
                  <a:srgbClr val="FF6600"/>
                </a:solidFill>
              </a:rPr>
              <a:t>́ en ville 	</a:t>
            </a:r>
            <a:r>
              <a:rPr lang="fr-FR" sz="2400" b="1" dirty="0">
                <a:solidFill>
                  <a:schemeClr val="tx2"/>
                </a:solidFill>
              </a:rPr>
              <a:t>ou entre la ville et l’</a:t>
            </a:r>
            <a:r>
              <a:rPr lang="fr-FR" sz="2400" b="1" dirty="0" err="1">
                <a:solidFill>
                  <a:schemeClr val="tx2"/>
                </a:solidFill>
              </a:rPr>
              <a:t>hôpital</a:t>
            </a:r>
            <a:r>
              <a:rPr lang="fr-FR" sz="2400" b="1" dirty="0">
                <a:solidFill>
                  <a:schemeClr val="tx2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solidFill>
                  <a:schemeClr val="tx2"/>
                </a:solidFill>
              </a:rPr>
              <a:t>	&gt; </a:t>
            </a:r>
            <a:r>
              <a:rPr lang="fr-FR" sz="2400" b="1" dirty="0" err="1">
                <a:solidFill>
                  <a:schemeClr val="tx2"/>
                </a:solidFill>
              </a:rPr>
              <a:t>Création</a:t>
            </a:r>
            <a:r>
              <a:rPr lang="fr-FR" sz="2400" b="1" dirty="0">
                <a:solidFill>
                  <a:schemeClr val="tx2"/>
                </a:solidFill>
              </a:rPr>
              <a:t> d'une </a:t>
            </a:r>
            <a:r>
              <a:rPr lang="fr-FR" sz="2400" b="1" dirty="0">
                <a:solidFill>
                  <a:srgbClr val="FF6600"/>
                </a:solidFill>
              </a:rPr>
              <a:t>plateforme de </a:t>
            </a:r>
            <a:r>
              <a:rPr lang="fr-FR" sz="2400" b="1" dirty="0" err="1">
                <a:solidFill>
                  <a:srgbClr val="FF6600"/>
                </a:solidFill>
              </a:rPr>
              <a:t>téle</a:t>
            </a:r>
            <a:r>
              <a:rPr lang="fr-FR" sz="2400" b="1" dirty="0">
                <a:solidFill>
                  <a:srgbClr val="FF6600"/>
                </a:solidFill>
              </a:rPr>
              <a:t>́-RCP</a:t>
            </a:r>
            <a:r>
              <a:rPr lang="fr-FR" sz="2400" b="1" dirty="0">
                <a:solidFill>
                  <a:schemeClr val="tx2"/>
                </a:solidFill>
              </a:rPr>
              <a:t>, permettant une meilleure 	</a:t>
            </a:r>
            <a:r>
              <a:rPr lang="fr-FR" sz="2400" b="1" dirty="0" err="1">
                <a:solidFill>
                  <a:schemeClr val="tx2"/>
                </a:solidFill>
              </a:rPr>
              <a:t>exhaustivite</a:t>
            </a:r>
            <a:r>
              <a:rPr lang="fr-FR" sz="2400" b="1" dirty="0">
                <a:solidFill>
                  <a:schemeClr val="tx2"/>
                </a:solidFill>
              </a:rPr>
              <a:t>́ d'Enregistrement des </a:t>
            </a:r>
            <a:r>
              <a:rPr lang="fr-FR" sz="2400" b="1" dirty="0" err="1">
                <a:solidFill>
                  <a:schemeClr val="tx2"/>
                </a:solidFill>
              </a:rPr>
              <a:t>mélanomes</a:t>
            </a:r>
            <a:r>
              <a:rPr lang="fr-FR" sz="2400" b="1" dirty="0">
                <a:solidFill>
                  <a:schemeClr val="tx2"/>
                </a:solidFill>
              </a:rPr>
              <a:t> et carcinomes </a:t>
            </a:r>
            <a:r>
              <a:rPr lang="fr-FR" sz="2400" b="1" dirty="0" err="1">
                <a:solidFill>
                  <a:schemeClr val="tx2"/>
                </a:solidFill>
              </a:rPr>
              <a:t>traités</a:t>
            </a:r>
            <a:r>
              <a:rPr lang="fr-FR" sz="2400" b="1" dirty="0">
                <a:solidFill>
                  <a:schemeClr val="tx2"/>
                </a:solidFill>
              </a:rPr>
              <a:t> par 	les dermatologues et chirurgiens </a:t>
            </a:r>
            <a:r>
              <a:rPr lang="fr-FR" sz="2400" b="1" dirty="0" err="1">
                <a:solidFill>
                  <a:schemeClr val="tx2"/>
                </a:solidFill>
              </a:rPr>
              <a:t>libéraux</a:t>
            </a: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EA84A0-484D-8240-BFBC-65008AC35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" y="87211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705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Modalités d’administration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Anti-PD-1</a:t>
            </a:r>
          </a:p>
          <a:p>
            <a:pPr lvl="1"/>
            <a:r>
              <a:rPr lang="fr-FR" b="1" dirty="0"/>
              <a:t>Nivo </a:t>
            </a:r>
            <a:r>
              <a:rPr lang="fr-FR" dirty="0"/>
              <a:t>3 mg/kg IV / 2 semaines</a:t>
            </a:r>
          </a:p>
          <a:p>
            <a:pPr lvl="1"/>
            <a:r>
              <a:rPr lang="fr-FR" b="1" dirty="0" err="1"/>
              <a:t>Pembro</a:t>
            </a:r>
            <a:r>
              <a:rPr lang="fr-FR" dirty="0"/>
              <a:t> 200 mg IV / 3 </a:t>
            </a:r>
            <a:r>
              <a:rPr lang="fr-FR" dirty="0" err="1"/>
              <a:t>sem</a:t>
            </a:r>
            <a:r>
              <a:rPr lang="fr-FR" dirty="0"/>
              <a:t>, ou 400 mg IV / 6 </a:t>
            </a:r>
            <a:r>
              <a:rPr lang="fr-FR" dirty="0" err="1"/>
              <a:t>sem</a:t>
            </a:r>
            <a:endParaRPr lang="fr-FR" dirty="0"/>
          </a:p>
          <a:p>
            <a:r>
              <a:rPr lang="fr-FR" b="1" dirty="0" err="1"/>
              <a:t>Dabrafenib</a:t>
            </a:r>
            <a:r>
              <a:rPr lang="fr-FR" b="1" dirty="0"/>
              <a:t>+</a:t>
            </a:r>
            <a:r>
              <a:rPr lang="fr-FR" b="1" dirty="0" err="1"/>
              <a:t>trametinib</a:t>
            </a:r>
            <a:r>
              <a:rPr lang="fr-FR" b="1" dirty="0"/>
              <a:t> </a:t>
            </a:r>
            <a:r>
              <a:rPr lang="fr-FR" dirty="0"/>
              <a:t>PO</a:t>
            </a:r>
          </a:p>
          <a:p>
            <a:endParaRPr lang="fr-FR" dirty="0"/>
          </a:p>
          <a:p>
            <a:r>
              <a:rPr lang="fr-FR" dirty="0"/>
              <a:t>Durée de traitement: 1 an</a:t>
            </a:r>
          </a:p>
          <a:p>
            <a:pPr>
              <a:buNone/>
            </a:pPr>
            <a:r>
              <a:rPr lang="fr-FR" dirty="0"/>
              <a:t>	sauf récidive ou toxicité inacceptable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145128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170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3E5401-1FE1-9A41-8A41-181DD263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Profil de tolérance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2ACF8F-2F3D-E44E-B4B6-7E1438374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22" y="1825625"/>
            <a:ext cx="7401159" cy="4351338"/>
          </a:xfrm>
        </p:spPr>
      </p:pic>
      <p:sp>
        <p:nvSpPr>
          <p:cNvPr id="4" name="ZoneTexte 3"/>
          <p:cNvSpPr txBox="1"/>
          <p:nvPr/>
        </p:nvSpPr>
        <p:spPr>
          <a:xfrm>
            <a:off x="3719736" y="148478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       </a:t>
            </a:r>
            <a:r>
              <a:rPr lang="fr-FR" b="1" u="sng" dirty="0" err="1"/>
              <a:t>Nivolumab</a:t>
            </a:r>
            <a:r>
              <a:rPr lang="fr-FR" b="1" dirty="0"/>
              <a:t>	        </a:t>
            </a:r>
            <a:r>
              <a:rPr lang="fr-FR" b="1" u="sng" dirty="0" err="1"/>
              <a:t>Dabra</a:t>
            </a:r>
            <a:r>
              <a:rPr lang="fr-FR" b="1" u="sng" dirty="0"/>
              <a:t>+trame</a:t>
            </a:r>
            <a:r>
              <a:rPr lang="fr-FR" b="1" dirty="0"/>
              <a:t>              </a:t>
            </a:r>
            <a:r>
              <a:rPr lang="fr-FR" b="1" u="sng" dirty="0" err="1"/>
              <a:t>Pembrolizumab</a:t>
            </a:r>
            <a:endParaRPr lang="fr-FR" b="1" u="sng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884" y="0"/>
            <a:ext cx="1623606" cy="4607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616280" y="636216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EADO 2018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876891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4115F-40B1-6B45-A090-39B860CB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71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Profil de tolérance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6A0039-58B1-D444-8A3B-9F1FBFEE1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650356"/>
            <a:ext cx="7704856" cy="4946996"/>
          </a:xfrm>
        </p:spPr>
      </p:pic>
      <p:sp>
        <p:nvSpPr>
          <p:cNvPr id="4" name="ZoneTexte 3"/>
          <p:cNvSpPr txBox="1"/>
          <p:nvPr/>
        </p:nvSpPr>
        <p:spPr>
          <a:xfrm>
            <a:off x="4007768" y="126876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        </a:t>
            </a:r>
            <a:r>
              <a:rPr lang="fr-FR" b="1" u="sng" dirty="0" err="1"/>
              <a:t>Nivolumab</a:t>
            </a:r>
            <a:r>
              <a:rPr lang="fr-FR" b="1" dirty="0"/>
              <a:t>        </a:t>
            </a:r>
            <a:r>
              <a:rPr lang="fr-FR" b="1" u="sng" dirty="0" err="1"/>
              <a:t>Pembrolizumab</a:t>
            </a:r>
            <a:r>
              <a:rPr lang="fr-FR" b="1" u="sng" dirty="0"/>
              <a:t>    </a:t>
            </a:r>
            <a:r>
              <a:rPr lang="fr-FR" b="1" u="sng" dirty="0" err="1"/>
              <a:t>Dabra</a:t>
            </a:r>
            <a:r>
              <a:rPr lang="fr-FR" b="1" u="sng" dirty="0"/>
              <a:t>+trame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97" y="3618"/>
            <a:ext cx="1623606" cy="4607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120336" y="636216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EADO 2018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4304870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Choix du traitement en pratique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/>
              <a:t>Profil </a:t>
            </a:r>
            <a:r>
              <a:rPr lang="fr-FR" dirty="0"/>
              <a:t>de toxicité: </a:t>
            </a:r>
          </a:p>
          <a:p>
            <a:pPr lvl="1"/>
            <a:r>
              <a:rPr lang="fr-FR" dirty="0"/>
              <a:t>en faveur du traitement par immunothérapie en terme d’incidence</a:t>
            </a:r>
          </a:p>
          <a:p>
            <a:pPr lvl="1"/>
            <a:r>
              <a:rPr lang="fr-FR" dirty="0"/>
              <a:t>Mais attention aux toxicités tardives et/ou définitives de l’immunothérapie</a:t>
            </a:r>
          </a:p>
          <a:p>
            <a:pPr lvl="1"/>
            <a:r>
              <a:rPr lang="fr-FR" dirty="0"/>
              <a:t>Possibilité d’adaptation posologique pour les thérapies ciblées orales</a:t>
            </a:r>
          </a:p>
          <a:p>
            <a:endParaRPr lang="fr-FR" dirty="0"/>
          </a:p>
          <a:p>
            <a:r>
              <a:rPr lang="fr-FR" dirty="0"/>
              <a:t>(Modalités d’administration IV versus PO)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3618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21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Traitement adjuvant en pratique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Nouveau positionnement du GS:</a:t>
            </a:r>
          </a:p>
          <a:p>
            <a:pPr marL="0" indent="0">
              <a:buNone/>
            </a:pPr>
            <a:r>
              <a:rPr lang="fr-FR" sz="2400" dirty="0"/>
              <a:t>	Quasi systématique si B&gt;1mm</a:t>
            </a:r>
          </a:p>
          <a:p>
            <a:r>
              <a:rPr lang="fr-FR" sz="2400" dirty="0"/>
              <a:t>Après GS+</a:t>
            </a:r>
          </a:p>
          <a:p>
            <a:pPr lvl="1"/>
            <a:r>
              <a:rPr lang="fr-FR" sz="2000" dirty="0"/>
              <a:t>Pas de curage (</a:t>
            </a:r>
            <a:r>
              <a:rPr lang="fr-FR" sz="2000" i="1" dirty="0" err="1"/>
              <a:t>Faries</a:t>
            </a:r>
            <a:r>
              <a:rPr lang="fr-FR" sz="2000" i="1" dirty="0"/>
              <a:t> NEJM 2017</a:t>
            </a:r>
            <a:r>
              <a:rPr lang="fr-FR" sz="2000" dirty="0"/>
              <a:t>)</a:t>
            </a:r>
          </a:p>
          <a:p>
            <a:pPr lvl="1">
              <a:buNone/>
            </a:pPr>
            <a:r>
              <a:rPr lang="fr-FR" sz="2000" dirty="0"/>
              <a:t>Contrairement aux études des traitements médicamenteux</a:t>
            </a:r>
          </a:p>
          <a:p>
            <a:pPr lvl="1">
              <a:buNone/>
            </a:pPr>
            <a:endParaRPr lang="fr-FR" sz="2000" dirty="0"/>
          </a:p>
          <a:p>
            <a:r>
              <a:rPr lang="fr-FR" sz="2400" dirty="0"/>
              <a:t>Devant une macro métastase ganglionnaire: place du traitement chirurgical versus médical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67277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266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Place du traitement chirurgical?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81200" y="1528788"/>
            <a:ext cx="4038600" cy="4708525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Cas clinique, Homme de 56 ans</a:t>
            </a:r>
          </a:p>
          <a:p>
            <a:r>
              <a:rPr lang="fr-FR" dirty="0"/>
              <a:t>11/2018: nodule du cuir chevelu, prurit depuis 6 mois et saignement récent</a:t>
            </a:r>
          </a:p>
          <a:p>
            <a:endParaRPr lang="fr-FR" dirty="0"/>
          </a:p>
          <a:p>
            <a:r>
              <a:rPr lang="fr-FR" dirty="0"/>
              <a:t>Biopsie: mélanome nodulaire ou SSM en phase verticale + un nodule de </a:t>
            </a:r>
            <a:r>
              <a:rPr lang="fr-FR" dirty="0" err="1"/>
              <a:t>perméation</a:t>
            </a:r>
            <a:r>
              <a:rPr lang="fr-FR" dirty="0"/>
              <a:t>. </a:t>
            </a:r>
          </a:p>
          <a:p>
            <a:pPr>
              <a:buNone/>
            </a:pPr>
            <a:r>
              <a:rPr lang="fr-FR" dirty="0"/>
              <a:t>	BRAF muté V600E</a:t>
            </a:r>
          </a:p>
          <a:p>
            <a:endParaRPr lang="fr-FR" dirty="0"/>
          </a:p>
          <a:p>
            <a:r>
              <a:rPr lang="fr-FR" dirty="0"/>
              <a:t>PET SCAN 17/12/2018: </a:t>
            </a:r>
          </a:p>
          <a:p>
            <a:pPr>
              <a:buNone/>
            </a:pPr>
            <a:r>
              <a:rPr lang="fr-FR" dirty="0"/>
              <a:t>	Nodule cutané du cuir chevelu intensément </a:t>
            </a:r>
            <a:r>
              <a:rPr lang="fr-FR" dirty="0" err="1"/>
              <a:t>hypermétabolique</a:t>
            </a:r>
            <a:r>
              <a:rPr lang="fr-FR" dirty="0"/>
              <a:t> </a:t>
            </a:r>
          </a:p>
          <a:p>
            <a:pPr>
              <a:buNone/>
            </a:pPr>
            <a:r>
              <a:rPr lang="fr-FR" dirty="0"/>
              <a:t>	Foyer </a:t>
            </a:r>
            <a:r>
              <a:rPr lang="fr-FR" dirty="0" err="1"/>
              <a:t>hypermétabolique</a:t>
            </a:r>
            <a:r>
              <a:rPr lang="fr-FR" dirty="0"/>
              <a:t> ganglionnaire du groupe cervical II à gauche d'allure secondaire. Pas d'autre </a:t>
            </a:r>
            <a:r>
              <a:rPr lang="fr-FR" dirty="0" err="1"/>
              <a:t>hypermétabolisme</a:t>
            </a:r>
            <a:r>
              <a:rPr lang="fr-FR" dirty="0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0"/>
            <a:ext cx="1623606" cy="460759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84032" y="1264146"/>
            <a:ext cx="4038600" cy="3028950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4"/>
          <a:srcRect l="29788" t="25784" r="36169" b="21036"/>
          <a:stretch/>
        </p:blipFill>
        <p:spPr>
          <a:xfrm>
            <a:off x="7032104" y="4293096"/>
            <a:ext cx="259228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143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717" y="111487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Place du traitement chirurgical?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75520" y="1600201"/>
            <a:ext cx="4244280" cy="4525963"/>
          </a:xfrm>
        </p:spPr>
        <p:txBody>
          <a:bodyPr>
            <a:normAutofit/>
          </a:bodyPr>
          <a:lstStyle/>
          <a:p>
            <a:r>
              <a:rPr lang="fr-FR" sz="2000" dirty="0"/>
              <a:t>RCP 21/12/2018: compte tenu du caractère localement avancé et d'une chirurgie cutanée nécessaire importante, décision de traitement médical premier, par immunothérapie.</a:t>
            </a:r>
          </a:p>
          <a:p>
            <a:endParaRPr lang="fr-FR" sz="2000" dirty="0"/>
          </a:p>
          <a:p>
            <a:r>
              <a:rPr lang="fr-FR" sz="2000" dirty="0"/>
              <a:t>C1 </a:t>
            </a:r>
            <a:r>
              <a:rPr lang="fr-FR" sz="2000" dirty="0" err="1"/>
              <a:t>nivolumab</a:t>
            </a:r>
            <a:r>
              <a:rPr lang="fr-FR" sz="2000" dirty="0"/>
              <a:t> dose fixe 480mg/4semaines, J1 le 2/01/19</a:t>
            </a:r>
          </a:p>
          <a:p>
            <a:r>
              <a:rPr lang="fr-FR" sz="2000" dirty="0"/>
              <a:t>Tolérance excellente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914" y="0"/>
            <a:ext cx="1623606" cy="4607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12311" r="12312" b="10961"/>
          <a:stretch/>
        </p:blipFill>
        <p:spPr>
          <a:xfrm>
            <a:off x="6564558" y="4940182"/>
            <a:ext cx="2339753" cy="18198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59" y="3186354"/>
            <a:ext cx="2339753" cy="17548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64558" y="1458162"/>
            <a:ext cx="2339753" cy="17548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20336" y="2117329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13/11/2019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20336" y="3833336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02/01/2019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20336" y="5665420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27/02/2019</a:t>
            </a:r>
          </a:p>
        </p:txBody>
      </p:sp>
    </p:spTree>
    <p:extLst>
      <p:ext uri="{BB962C8B-B14F-4D97-AF65-F5344CB8AC3E}">
        <p14:creationId xmlns:p14="http://schemas.microsoft.com/office/powerpoint/2010/main" val="9648054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Place du traitement chirurgical?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Réévaluation après C3 </a:t>
            </a:r>
            <a:r>
              <a:rPr lang="fr-FR" sz="1800" dirty="0" err="1"/>
              <a:t>Nivolumab</a:t>
            </a:r>
            <a:r>
              <a:rPr lang="fr-FR" sz="1800" dirty="0"/>
              <a:t>: </a:t>
            </a:r>
          </a:p>
          <a:p>
            <a:r>
              <a:rPr lang="fr-FR" sz="1800" dirty="0"/>
              <a:t>TDM cérébral du 19/03 : Diminution en volume des ganglions cervicaux gauches (</a:t>
            </a:r>
            <a:r>
              <a:rPr lang="fr-FR" sz="1800" dirty="0" err="1"/>
              <a:t>IIa</a:t>
            </a:r>
            <a:r>
              <a:rPr lang="fr-FR" sz="1800" dirty="0"/>
              <a:t> et </a:t>
            </a:r>
            <a:r>
              <a:rPr lang="fr-FR" sz="1800" dirty="0" err="1"/>
              <a:t>IIb</a:t>
            </a:r>
            <a:r>
              <a:rPr lang="fr-FR" sz="1800" dirty="0"/>
              <a:t>) mesurés à 7mm et 9 mm vs 9 et 11 </a:t>
            </a:r>
            <a:r>
              <a:rPr lang="fr-FR" sz="1800" dirty="0" err="1"/>
              <a:t>mm.</a:t>
            </a:r>
            <a:r>
              <a:rPr lang="fr-FR" sz="1800" dirty="0"/>
              <a:t> Diminution en taille de la masse du vertex. Pas de signe de métastase cérébrale</a:t>
            </a:r>
          </a:p>
          <a:p>
            <a:r>
              <a:rPr lang="fr-FR" sz="1800" dirty="0"/>
              <a:t>TEP TDM du 26/03 :  Diminution du métabolisme des ganglions cervicaux à gauche (jusqu'à </a:t>
            </a:r>
            <a:r>
              <a:rPr lang="fr-FR" sz="1800" dirty="0" err="1"/>
              <a:t>SUVmax</a:t>
            </a:r>
            <a:r>
              <a:rPr lang="fr-FR" sz="1800" dirty="0"/>
              <a:t> 2,0 versus 6,5) et de la lésion cutanée pariétale gauche (</a:t>
            </a:r>
            <a:r>
              <a:rPr lang="fr-FR" sz="1800" dirty="0" err="1"/>
              <a:t>SUVmax</a:t>
            </a:r>
            <a:r>
              <a:rPr lang="fr-FR" sz="1800" dirty="0"/>
              <a:t> 4,6 versus 8,4). Absence de nouveau foyer </a:t>
            </a:r>
            <a:r>
              <a:rPr lang="fr-FR" sz="1800" dirty="0" err="1"/>
              <a:t>hypermétabolique</a:t>
            </a:r>
            <a:r>
              <a:rPr lang="fr-FR" sz="1800" dirty="0"/>
              <a:t> suspect.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67277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588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Place du traitement chirurgical?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Nouvelles discussions</a:t>
            </a:r>
          </a:p>
          <a:p>
            <a:pPr lvl="1"/>
            <a:r>
              <a:rPr lang="fr-FR" dirty="0"/>
              <a:t>Opérable/non opérable (notamment pour les chirurgies ganglionnaires ou cutanées)</a:t>
            </a:r>
          </a:p>
          <a:p>
            <a:pPr lvl="1"/>
            <a:r>
              <a:rPr lang="fr-FR" dirty="0"/>
              <a:t>Traitement médical adjuvant ou néo adjuvant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7" y="67277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084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2246313" y="2000822"/>
            <a:ext cx="7772400" cy="1500187"/>
          </a:xfrm>
        </p:spPr>
        <p:txBody>
          <a:bodyPr>
            <a:noAutofit/>
          </a:bodyPr>
          <a:lstStyle/>
          <a:p>
            <a:pPr algn="ctr"/>
            <a:endParaRPr lang="fr-FR" sz="3600" dirty="0">
              <a:solidFill>
                <a:schemeClr val="tx1"/>
              </a:solidFill>
            </a:endParaRPr>
          </a:p>
          <a:p>
            <a:pPr algn="ctr"/>
            <a:endParaRPr lang="fr-FR" sz="3600" dirty="0">
              <a:solidFill>
                <a:schemeClr val="tx1"/>
              </a:solidFill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</a:rPr>
              <a:t>Merci de votre attention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DE0BFC-F8A4-8642-A451-499097609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354" y="133323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83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4CE07-11C8-4F7B-A7D0-E9A5EB895E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85360" y="2138366"/>
            <a:ext cx="6842760" cy="4228622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fr-FR" alt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Financée par ARS IDF et organisée par URPS médecins</a:t>
            </a:r>
          </a:p>
          <a:p>
            <a:pPr>
              <a:buNone/>
              <a:defRPr/>
            </a:pPr>
            <a:r>
              <a:rPr lang="fr-FR" altLang="fr-FR" sz="2400" b="1" dirty="0">
                <a:solidFill>
                  <a:srgbClr val="FF6600"/>
                </a:solidFill>
                <a:cs typeface="Calibri" panose="020F0502020204030204" pitchFamily="34" charset="0"/>
              </a:rPr>
              <a:t>10 Dermatologues REQUIS </a:t>
            </a:r>
            <a:r>
              <a:rPr lang="fr-FR" alt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en 2018  (en 77, 93 et 94)                        		               </a:t>
            </a:r>
            <a:r>
              <a:rPr lang="fr-FR" altLang="fr-FR" sz="2400" b="1" dirty="0">
                <a:solidFill>
                  <a:srgbClr val="FF6600"/>
                </a:solidFill>
                <a:cs typeface="Calibri" panose="020F0502020204030204" pitchFamily="34" charset="0"/>
              </a:rPr>
              <a:t>+ 10 en 2019 </a:t>
            </a:r>
            <a:r>
              <a:rPr lang="fr-FR" alt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(+ 91, 92 et 75)</a:t>
            </a:r>
            <a:endParaRPr lang="fr-FR" altLang="fr-FR" sz="2400" b="1" dirty="0">
              <a:solidFill>
                <a:schemeClr val="accent2"/>
              </a:solidFill>
              <a:cs typeface="Calibri" panose="020F0502020204030204" pitchFamily="34" charset="0"/>
            </a:endParaRPr>
          </a:p>
          <a:p>
            <a:pPr>
              <a:buNone/>
              <a:defRPr/>
            </a:pPr>
            <a:r>
              <a:rPr lang="fr-FR" altLang="fr-FR" sz="2400" b="1" dirty="0">
                <a:solidFill>
                  <a:srgbClr val="FF6600"/>
                </a:solidFill>
                <a:cs typeface="Calibri" panose="020F0502020204030204" pitchFamily="34" charset="0"/>
              </a:rPr>
              <a:t>Autour de chaque dermatologue, 10 Médecins Généralistes REQUERANTS </a:t>
            </a:r>
            <a:r>
              <a:rPr lang="fr-FR" alt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en 2018 + 10 en 2019, tous formés à l’usage de l’outil sur </a:t>
            </a:r>
            <a:r>
              <a:rPr lang="fr-FR" altLang="fr-FR" sz="2400" b="1" dirty="0">
                <a:solidFill>
                  <a:srgbClr val="FF6600"/>
                </a:solidFill>
                <a:cs typeface="Calibri" panose="020F0502020204030204" pitchFamily="34" charset="0"/>
              </a:rPr>
              <a:t>Smartphone </a:t>
            </a:r>
            <a:r>
              <a:rPr lang="fr-FR" alt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(Android ou iPhone) et </a:t>
            </a:r>
            <a:r>
              <a:rPr lang="fr-FR" altLang="fr-FR" sz="2400" b="1" dirty="0">
                <a:solidFill>
                  <a:srgbClr val="FF6600"/>
                </a:solidFill>
                <a:cs typeface="Calibri" panose="020F0502020204030204" pitchFamily="34" charset="0"/>
              </a:rPr>
              <a:t>sensibilisés au Dépistage des Cancers Cutanés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E6F38E5-E60E-2E46-B433-96232911D790}"/>
              </a:ext>
            </a:extLst>
          </p:cNvPr>
          <p:cNvSpPr txBox="1">
            <a:spLocks/>
          </p:cNvSpPr>
          <p:nvPr/>
        </p:nvSpPr>
        <p:spPr>
          <a:xfrm>
            <a:off x="956038" y="494344"/>
            <a:ext cx="10515600" cy="10516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rgbClr val="FF6600"/>
                </a:solidFill>
              </a:rPr>
              <a:t>ORTIF </a:t>
            </a:r>
            <a:r>
              <a:rPr lang="fr-FR" sz="4000" i="1" dirty="0">
                <a:solidFill>
                  <a:srgbClr val="FF6600"/>
                </a:solidFill>
              </a:rPr>
              <a:t>App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6F4BE2-8508-9B42-A945-9C7E2DE7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" y="87211"/>
            <a:ext cx="1623606" cy="460759"/>
          </a:xfrm>
          <a:prstGeom prst="rect">
            <a:avLst/>
          </a:prstGeom>
        </p:spPr>
      </p:pic>
      <p:pic>
        <p:nvPicPr>
          <p:cNvPr id="7" name="Espace réservé du contenu 8">
            <a:extLst>
              <a:ext uri="{FF2B5EF4-FFF2-40B4-BE49-F238E27FC236}">
                <a16:creationId xmlns:a16="http://schemas.microsoft.com/office/drawing/2014/main" id="{3671DF97-9902-1940-82CA-511C85A1E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8" r="35602" b="40501"/>
          <a:stretch/>
        </p:blipFill>
        <p:spPr>
          <a:xfrm>
            <a:off x="144235" y="1802573"/>
            <a:ext cx="4075399" cy="42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3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60E93-38C5-47B5-9487-9525193ED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1360730"/>
            <a:ext cx="10652759" cy="537814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fr-FR" sz="11200" b="1" u="sng" dirty="0">
                <a:solidFill>
                  <a:srgbClr val="FF6600"/>
                </a:solidFill>
                <a:cs typeface="Calibri" panose="020F0502020204030204" pitchFamily="34" charset="0"/>
              </a:rPr>
              <a:t>BILAN A 16 MOIS D’UTILISATION :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fr-FR" sz="11200" b="1" dirty="0">
              <a:solidFill>
                <a:srgbClr val="FF6600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1/ </a:t>
            </a:r>
            <a:r>
              <a:rPr lang="fr-FR" sz="9600" b="1" u="sng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NOMBRE DE CANCERS CUTANES </a:t>
            </a: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: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311 demandes de télé-expertises dont  </a:t>
            </a:r>
            <a:r>
              <a:rPr lang="fr-FR" sz="9600" b="1" dirty="0">
                <a:solidFill>
                  <a:srgbClr val="FF6600"/>
                </a:solidFill>
                <a:cs typeface="Calibri" panose="020F0502020204030204" pitchFamily="34" charset="0"/>
              </a:rPr>
              <a:t>160 demandes </a:t>
            </a: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conclues avec envoi PDF final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FR" sz="9600" b="1" dirty="0">
                <a:solidFill>
                  <a:srgbClr val="FF6600"/>
                </a:solidFill>
              </a:rPr>
              <a:t>38 % de cancers ou lésions précancéreuses </a:t>
            </a: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dont :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FR" sz="9600" b="1" dirty="0">
                <a:solidFill>
                  <a:srgbClr val="FF6600"/>
                </a:solidFill>
              </a:rPr>
              <a:t>	</a:t>
            </a: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mélanomes,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5 Carcinomes Epidermoïdes et 3 Bowen,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21 Carcinomes </a:t>
            </a:r>
            <a:r>
              <a:rPr lang="fr-FR" sz="9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Basocellulaires</a:t>
            </a: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24 kératoses pré-</a:t>
            </a:r>
            <a:r>
              <a:rPr lang="fr-FR" sz="9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épithéliomateuses</a:t>
            </a: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FR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et 1 cancer dus sein atteignant la peau par </a:t>
            </a:r>
            <a:r>
              <a:rPr lang="fr-FR" sz="9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contiguité</a:t>
            </a:r>
            <a:endParaRPr lang="fr-FR" sz="9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  <a:defRPr/>
            </a:pPr>
            <a:endParaRPr lang="fr-FR" sz="9600" b="1" dirty="0"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fr-FR" sz="3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	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57ABA67-7804-604D-8CDB-3C0FDF0B0A93}"/>
              </a:ext>
            </a:extLst>
          </p:cNvPr>
          <p:cNvSpPr txBox="1">
            <a:spLocks/>
          </p:cNvSpPr>
          <p:nvPr/>
        </p:nvSpPr>
        <p:spPr>
          <a:xfrm>
            <a:off x="1021079" y="512113"/>
            <a:ext cx="10515600" cy="10516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rgbClr val="FF6600"/>
                </a:solidFill>
              </a:rPr>
              <a:t>ORTIF </a:t>
            </a:r>
            <a:r>
              <a:rPr lang="fr-FR" sz="4000" i="1" dirty="0">
                <a:solidFill>
                  <a:srgbClr val="FF6600"/>
                </a:solidFill>
              </a:rPr>
              <a:t>App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FFFDDA-B546-F24D-A89E-174E63616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" y="119130"/>
            <a:ext cx="1623606" cy="4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221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4546</Words>
  <Application>Microsoft Macintosh PowerPoint</Application>
  <PresentationFormat>Grand écran</PresentationFormat>
  <Paragraphs>818</Paragraphs>
  <Slides>79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6" baseType="lpstr">
      <vt:lpstr>Arial</vt:lpstr>
      <vt:lpstr>Arial Narrow</vt:lpstr>
      <vt:lpstr>Calibri</vt:lpstr>
      <vt:lpstr>Calibri Light</vt:lpstr>
      <vt:lpstr>Century Gothic</vt:lpstr>
      <vt:lpstr>Wingdings</vt:lpstr>
      <vt:lpstr>Thème Office</vt:lpstr>
      <vt:lpstr>ASSEMBLEE GENERALE  MAI 2019</vt:lpstr>
      <vt:lpstr>www.oncoderm.fr</vt:lpstr>
      <vt:lpstr>Présentation PowerPoint</vt:lpstr>
      <vt:lpstr>Présentation PowerPoint</vt:lpstr>
      <vt:lpstr>RAPPORT MORAL : Adhérents OncoDerm</vt:lpstr>
      <vt:lpstr>RAPPORT MORAL : Bureau OncoDerm</vt:lpstr>
      <vt:lpstr>RAPPORT MORAL : Objectifs OncoDerm</vt:lpstr>
      <vt:lpstr>Présentation PowerPoint</vt:lpstr>
      <vt:lpstr>Présentation PowerPoint</vt:lpstr>
      <vt:lpstr>Présentation PowerPoint</vt:lpstr>
      <vt:lpstr>Présentation PowerPoint</vt:lpstr>
      <vt:lpstr>Démographie médicale du 93 en 2019</vt:lpstr>
      <vt:lpstr>e-RCP OncoDerm</vt:lpstr>
      <vt:lpstr>e-RCP OncoDerm</vt:lpstr>
      <vt:lpstr>e-RCP OncoDerm</vt:lpstr>
      <vt:lpstr> OncoDerm</vt:lpstr>
      <vt:lpstr>BILAN FINANCIER OncoDerm </vt:lpstr>
      <vt:lpstr>Traitements adjuvants du mélanome en 2019</vt:lpstr>
      <vt:lpstr>Présentation PowerPoint</vt:lpstr>
      <vt:lpstr>STADES I et II </vt:lpstr>
      <vt:lpstr>STADES III ET IV</vt:lpstr>
      <vt:lpstr>Survie par Stade I, II ou III</vt:lpstr>
      <vt:lpstr>Présentation PowerPoint</vt:lpstr>
      <vt:lpstr>Recherche du Ganglion Sentinelle                             si Breslow &gt; 1 mm (ou 0,8 mm selon AJCC8 ?)</vt:lpstr>
      <vt:lpstr>Curage ganglionnaire ou Abstention après Ganglion Sentinelle +</vt:lpstr>
      <vt:lpstr>Etude internationale: 1934 patients ayant eu un GS + ont été randomisés pour subir soit un curage ggl immédiat, soit un suivi simple par échographie ganglionnaire (observation)  .Objectif principal: Survie spécifique liée au mélanome.  .Objectifs secondaires: Survie Sans Récidive et taux cumulé de métastases ganglionnaires    </vt:lpstr>
      <vt:lpstr>Résultats</vt:lpstr>
      <vt:lpstr>Résultats</vt:lpstr>
      <vt:lpstr>Résultats</vt:lpstr>
      <vt:lpstr>Conclusion</vt:lpstr>
      <vt:lpstr>Recherche de mutation BRAF dans le mélanome :  le parcours du prélèvement</vt:lpstr>
      <vt:lpstr>Recherche de mutation BRAF dans le mélanome :  le coût</vt:lpstr>
      <vt:lpstr>Recherche de mutation BRAF dans le mélanome :  le cadre</vt:lpstr>
      <vt:lpstr>Recherche de mutation BRAF dans le mélanome :  le cadre</vt:lpstr>
      <vt:lpstr>Recherche de mutation BRAF dans le mélanome :  en pratique</vt:lpstr>
      <vt:lpstr>Recherche de mutation BRAF dans le mélanome :  en pratique</vt:lpstr>
      <vt:lpstr>Recherche de mutation BRAF dans le mélanome :  en pratique</vt:lpstr>
      <vt:lpstr>Présentation PowerPoint</vt:lpstr>
      <vt:lpstr>TRAITEMENTS ADJUVANTS DU MELANOME </vt:lpstr>
      <vt:lpstr>Traitement adjuvant par NIVOLUMAB dans le mélanome de stade IIIB ou IIIC ou IV en résection complète</vt:lpstr>
      <vt:lpstr>Présentation PowerPoint</vt:lpstr>
      <vt:lpstr>Présentation PowerPoint</vt:lpstr>
      <vt:lpstr>Présentation PowerPoint</vt:lpstr>
      <vt:lpstr>TRAITEMENT ADJUVANT PAR NIVOLUMAB après  Méla ulcéré GS + ou Métastase(s) en transit opérée(s)                                   ou Récidive ganglionnaire opérée ou Métastase viscérale opérée </vt:lpstr>
      <vt:lpstr>Présentation PowerPoint</vt:lpstr>
      <vt:lpstr>NIVOLUMAB IV TOUTES LES 2 SEMAINES PENDANT UN AN Mélanome ulcéré GS + ou Métastase(s) en transit opérée(s)                                                    ou Récidive ganglionnaire opérée ou Métastase viscérale opérée </vt:lpstr>
      <vt:lpstr>Traitement adjuvant par PEMBROLIZUMAB  dans le mélanome stade III en résection complète</vt:lpstr>
      <vt:lpstr>Présentation PowerPoint</vt:lpstr>
      <vt:lpstr>           .Pembrolizumab 200mg/3 semaines vs placébo pendant 1 an  .Population: stade III A-C: du ggl sentinelle + (micrométastase sup à 1mm)  à plus de 4 ggl atteints sans métastase en transit après curage ganglionnaire effectué dans les 13 semaines avant le début du traitement adjuvant  .Objectif principal: survie sans récidive.  Objectifs secondaires: Survie globale et survie sans métastase   </vt:lpstr>
      <vt:lpstr>Résultats</vt:lpstr>
      <vt:lpstr>% de survie sans récidive</vt:lpstr>
      <vt:lpstr> Toxicité</vt:lpstr>
      <vt:lpstr>Traitement adjuvant par THERAPIE CIBLEE dans le mélanome</vt:lpstr>
      <vt:lpstr>Présentation PowerPoint</vt:lpstr>
      <vt:lpstr>Actualisation à 4 ans COMBI-AD:  DABRAFENIB + TRAMETINIB en ADJUVANT pour STADE III réséqué BRAF V600–MUTANT</vt:lpstr>
      <vt:lpstr>. </vt:lpstr>
      <vt:lpstr>Présentation PowerPoint</vt:lpstr>
      <vt:lpstr>Présentation PowerPoint</vt:lpstr>
      <vt:lpstr>54% des patients traités par D+T ne rechuteront jamais contre 37% des patients dans le groupe placebo.</vt:lpstr>
      <vt:lpstr>OVERALL SURVIVAL  (FIRST INTERIM ANALYSIS)</vt:lpstr>
      <vt:lpstr>Adjuvant dabrafenib (D) + trametinib (T) </vt:lpstr>
      <vt:lpstr>Choix et tolérance du traitement adjuvant du mélanome en pratique </vt:lpstr>
      <vt:lpstr>Indication </vt:lpstr>
      <vt:lpstr>Indication </vt:lpstr>
      <vt:lpstr>Exemple</vt:lpstr>
      <vt:lpstr>Exemple</vt:lpstr>
      <vt:lpstr>Exemple</vt:lpstr>
      <vt:lpstr>Exemple</vt:lpstr>
      <vt:lpstr>Choix du traitement adjuvant</vt:lpstr>
      <vt:lpstr>Modalités d’administration</vt:lpstr>
      <vt:lpstr>Profil de tolérance</vt:lpstr>
      <vt:lpstr>Profil de tolérance</vt:lpstr>
      <vt:lpstr>Choix du traitement en pratique</vt:lpstr>
      <vt:lpstr>Traitement adjuvant en pratique</vt:lpstr>
      <vt:lpstr>Place du traitement chirurgical?</vt:lpstr>
      <vt:lpstr>Place du traitement chirurgical?</vt:lpstr>
      <vt:lpstr>Place du traitement chirurgical?</vt:lpstr>
      <vt:lpstr>Place du traitement chirurgical?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Marie-Sophie Gautier</dc:creator>
  <cp:lastModifiedBy>Microsoft Office User</cp:lastModifiedBy>
  <cp:revision>82</cp:revision>
  <dcterms:created xsi:type="dcterms:W3CDTF">2019-04-18T15:07:24Z</dcterms:created>
  <dcterms:modified xsi:type="dcterms:W3CDTF">2019-05-14T22:09:30Z</dcterms:modified>
</cp:coreProperties>
</file>